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4"/>
  </p:notesMasterIdLst>
  <p:sldIdLst>
    <p:sldId id="407" r:id="rId2"/>
    <p:sldId id="411" r:id="rId3"/>
    <p:sldId id="311" r:id="rId4"/>
    <p:sldId id="313" r:id="rId5"/>
    <p:sldId id="412" r:id="rId6"/>
    <p:sldId id="321" r:id="rId7"/>
    <p:sldId id="310" r:id="rId8"/>
    <p:sldId id="338" r:id="rId9"/>
    <p:sldId id="339" r:id="rId10"/>
    <p:sldId id="329" r:id="rId11"/>
    <p:sldId id="414" r:id="rId12"/>
    <p:sldId id="394" r:id="rId13"/>
    <p:sldId id="368" r:id="rId14"/>
    <p:sldId id="357" r:id="rId15"/>
    <p:sldId id="388" r:id="rId16"/>
    <p:sldId id="409" r:id="rId17"/>
    <p:sldId id="406" r:id="rId18"/>
    <p:sldId id="387" r:id="rId19"/>
    <p:sldId id="410" r:id="rId20"/>
    <p:sldId id="415" r:id="rId21"/>
    <p:sldId id="354" r:id="rId22"/>
    <p:sldId id="37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3366FF"/>
    <a:srgbClr val="0432FF"/>
    <a:srgbClr val="0096FF"/>
    <a:srgbClr val="7A81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6216" autoAdjust="0"/>
  </p:normalViewPr>
  <p:slideViewPr>
    <p:cSldViewPr snapToGrid="0" snapToObjects="1">
      <p:cViewPr varScale="1">
        <p:scale>
          <a:sx n="60" d="100"/>
          <a:sy n="60" d="100"/>
        </p:scale>
        <p:origin x="908" y="36"/>
      </p:cViewPr>
      <p:guideLst/>
    </p:cSldViewPr>
  </p:slideViewPr>
  <p:notesTextViewPr>
    <p:cViewPr>
      <p:scale>
        <a:sx n="1" d="1"/>
        <a:sy n="1" d="1"/>
      </p:scale>
      <p:origin x="0" y="0"/>
    </p:cViewPr>
  </p:notesTextViewPr>
  <p:notesViewPr>
    <p:cSldViewPr snapToGrid="0" snapToObjects="1">
      <p:cViewPr varScale="1">
        <p:scale>
          <a:sx n="137" d="100"/>
          <a:sy n="137" d="100"/>
        </p:scale>
        <p:origin x="4744" y="2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charset="0"/>
              </a:defRPr>
            </a:lvl1pPr>
          </a:lstStyle>
          <a:p>
            <a:fld id="{007220AC-C9A2-8E4E-A448-F3F448129E48}" type="datetimeFigureOut">
              <a:rPr lang="en-US" smtClean="0"/>
              <a:pPr/>
              <a:t>8/8/2018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charset="0"/>
              </a:defRPr>
            </a:lvl1pPr>
          </a:lstStyle>
          <a:p>
            <a:fld id="{22263388-4D22-CB47-9FFA-35354569AEA9}" type="slidenum">
              <a:rPr lang="en-US" smtClean="0"/>
              <a:pPr/>
              <a:t>‹#›</a:t>
            </a:fld>
            <a:endParaRPr lang="en-US" dirty="0"/>
          </a:p>
        </p:txBody>
      </p:sp>
    </p:spTree>
    <p:extLst>
      <p:ext uri="{BB962C8B-B14F-4D97-AF65-F5344CB8AC3E}">
        <p14:creationId xmlns:p14="http://schemas.microsoft.com/office/powerpoint/2010/main" val="380939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charset="0"/>
        <a:ea typeface="+mn-ea"/>
        <a:cs typeface="+mn-cs"/>
      </a:defRPr>
    </a:lvl1pPr>
    <a:lvl2pPr marL="457200" algn="l" defTabSz="914400" rtl="0" eaLnBrk="1" latinLnBrk="0" hangingPunct="1">
      <a:defRPr sz="1200" b="0" i="0" kern="1200">
        <a:solidFill>
          <a:schemeClr val="tx1"/>
        </a:solidFill>
        <a:latin typeface="Arial" charset="0"/>
        <a:ea typeface="+mn-ea"/>
        <a:cs typeface="+mn-cs"/>
      </a:defRPr>
    </a:lvl2pPr>
    <a:lvl3pPr marL="914400" algn="l" defTabSz="914400" rtl="0" eaLnBrk="1" latinLnBrk="0" hangingPunct="1">
      <a:defRPr sz="1200" b="0" i="0" kern="1200">
        <a:solidFill>
          <a:schemeClr val="tx1"/>
        </a:solidFill>
        <a:latin typeface="Arial" charset="0"/>
        <a:ea typeface="+mn-ea"/>
        <a:cs typeface="+mn-cs"/>
      </a:defRPr>
    </a:lvl3pPr>
    <a:lvl4pPr marL="1371600" algn="l" defTabSz="914400" rtl="0" eaLnBrk="1" latinLnBrk="0" hangingPunct="1">
      <a:defRPr sz="1200" b="0" i="0" kern="1200">
        <a:solidFill>
          <a:schemeClr val="tx1"/>
        </a:solidFill>
        <a:latin typeface="Arial" charset="0"/>
        <a:ea typeface="+mn-ea"/>
        <a:cs typeface="+mn-cs"/>
      </a:defRPr>
    </a:lvl4pPr>
    <a:lvl5pPr marL="1828800" algn="l" defTabSz="914400" rtl="0" eaLnBrk="1" latinLnBrk="0" hangingPunct="1">
      <a:defRPr sz="1200" b="0" i="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Shape 8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uFillTx/>
            </a:endParaRPr>
          </a:p>
        </p:txBody>
      </p:sp>
      <p:sp>
        <p:nvSpPr>
          <p:cNvPr id="86" name="Shape 8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105750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Response function</a:t>
            </a:r>
            <a:r>
              <a:rPr lang="en-US" baseline="0" dirty="0"/>
              <a:t> </a:t>
            </a:r>
            <a:r>
              <a:rPr lang="en-US" dirty="0" err="1"/>
              <a:t>Std</a:t>
            </a:r>
            <a:r>
              <a:rPr lang="en-US" baseline="0" dirty="0"/>
              <a:t>  is  0.23% of mean                                                             0.17% of mean</a:t>
            </a:r>
          </a:p>
          <a:p>
            <a:r>
              <a:rPr lang="en-US" baseline="0" dirty="0"/>
              <a:t>Input variables </a:t>
            </a:r>
            <a:r>
              <a:rPr lang="en-US" baseline="0" dirty="0" err="1"/>
              <a:t>std</a:t>
            </a:r>
            <a:r>
              <a:rPr lang="en-US" baseline="0" dirty="0"/>
              <a:t> is 5% of mean                                                                   </a:t>
            </a:r>
          </a:p>
          <a:p>
            <a:r>
              <a:rPr lang="en-US" baseline="0" dirty="0"/>
              <a:t>Bed height for </a:t>
            </a:r>
            <a:r>
              <a:rPr lang="en-US" dirty="0">
                <a:latin typeface="Arial" charset="0"/>
              </a:rPr>
              <a:t>e </a:t>
            </a:r>
            <a:r>
              <a:rPr lang="en-US" baseline="-25000" dirty="0" err="1">
                <a:latin typeface="Arial" charset="0"/>
              </a:rPr>
              <a:t>p,n</a:t>
            </a:r>
            <a:r>
              <a:rPr lang="en-US" baseline="-25000" dirty="0">
                <a:latin typeface="Arial" charset="0"/>
              </a:rPr>
              <a:t> </a:t>
            </a:r>
            <a:r>
              <a:rPr lang="en-US" baseline="0" dirty="0">
                <a:latin typeface="Arial" charset="0"/>
              </a:rPr>
              <a:t>= 0.8 and </a:t>
            </a:r>
            <a:r>
              <a:rPr lang="en-US" dirty="0">
                <a:latin typeface="Arial" charset="0"/>
              </a:rPr>
              <a:t>e </a:t>
            </a:r>
            <a:r>
              <a:rPr lang="en-US" baseline="-25000" dirty="0" err="1">
                <a:latin typeface="Arial" charset="0"/>
              </a:rPr>
              <a:t>w,n</a:t>
            </a:r>
            <a:r>
              <a:rPr lang="en-US" baseline="-25000" dirty="0">
                <a:latin typeface="Arial" charset="0"/>
              </a:rPr>
              <a:t> </a:t>
            </a:r>
            <a:r>
              <a:rPr lang="en-US" baseline="0" dirty="0">
                <a:latin typeface="Arial" charset="0"/>
              </a:rPr>
              <a:t>= 0.8 is 14.38</a:t>
            </a:r>
          </a:p>
          <a:p>
            <a:r>
              <a:rPr lang="en-US" baseline="0" dirty="0">
                <a:latin typeface="Arial" charset="0"/>
              </a:rPr>
              <a:t>Bed height from UQ is 14.41 </a:t>
            </a:r>
            <a:r>
              <a:rPr lang="mr-IN" baseline="0" dirty="0">
                <a:latin typeface="Arial" charset="0"/>
              </a:rPr>
              <a:t>–</a:t>
            </a:r>
            <a:r>
              <a:rPr lang="en-US" baseline="0" dirty="0">
                <a:latin typeface="Arial" charset="0"/>
              </a:rPr>
              <a:t> 0.03 = 14.38                                                           14.41 </a:t>
            </a:r>
            <a:r>
              <a:rPr lang="mr-IN" baseline="0" dirty="0">
                <a:latin typeface="Arial" charset="0"/>
              </a:rPr>
              <a:t>–</a:t>
            </a:r>
            <a:r>
              <a:rPr lang="en-US" baseline="0" dirty="0">
                <a:latin typeface="Arial" charset="0"/>
              </a:rPr>
              <a:t> 0.03  = 14.38  </a:t>
            </a:r>
            <a:endParaRPr lang="en-US" baseline="0" dirty="0"/>
          </a:p>
        </p:txBody>
      </p:sp>
      <p:sp>
        <p:nvSpPr>
          <p:cNvPr id="4" name="Slide Number Placeholder 3"/>
          <p:cNvSpPr>
            <a:spLocks noGrp="1"/>
          </p:cNvSpPr>
          <p:nvPr>
            <p:ph type="sldNum" sz="quarter" idx="10"/>
          </p:nvPr>
        </p:nvSpPr>
        <p:spPr/>
        <p:txBody>
          <a:bodyPr/>
          <a:lstStyle/>
          <a:p>
            <a:fld id="{22263388-4D22-CB47-9FFA-35354569AEA9}" type="slidenum">
              <a:rPr lang="en-US" smtClean="0"/>
              <a:pPr/>
              <a:t>18</a:t>
            </a:fld>
            <a:endParaRPr lang="en-US" dirty="0"/>
          </a:p>
        </p:txBody>
      </p:sp>
    </p:spTree>
    <p:extLst>
      <p:ext uri="{BB962C8B-B14F-4D97-AF65-F5344CB8AC3E}">
        <p14:creationId xmlns:p14="http://schemas.microsoft.com/office/powerpoint/2010/main" val="9503624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Shape 309"/>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a:p>
        </p:txBody>
      </p:sp>
      <p:sp>
        <p:nvSpPr>
          <p:cNvPr id="310" name="Shape 31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916839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263388-4D22-CB47-9FFA-35354569AEA9}" type="slidenum">
              <a:rPr lang="en-US" smtClean="0"/>
              <a:pPr/>
              <a:t>21</a:t>
            </a:fld>
            <a:endParaRPr lang="en-US" dirty="0"/>
          </a:p>
        </p:txBody>
      </p:sp>
    </p:spTree>
    <p:extLst>
      <p:ext uri="{BB962C8B-B14F-4D97-AF65-F5344CB8AC3E}">
        <p14:creationId xmlns:p14="http://schemas.microsoft.com/office/powerpoint/2010/main" val="1804255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forward propagation process is a series of sum products and transformations. Let’s calculate the first hidden sum with all four input data:</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242729"/>
              </a:solidFill>
              <a:latin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242729"/>
              </a:solidFill>
              <a:latin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242729"/>
                </a:solidFill>
                <a:latin typeface="Arial" panose="020B0604020202020204" pitchFamily="34" charset="0"/>
              </a:rPr>
              <a:t>We do this for every node in the hidden layer, and this becomes our input for the next layer, our output layer. After applying the activation function on the output node value, this is what we interpret as the output of the neural network. It will probably be off from what it should be because the initial weights are random and that will give us a random answer. But that leads us to the next process, which will help us find the right weights</a:t>
            </a:r>
            <a:endParaRPr lang="en-US" dirty="0"/>
          </a:p>
          <a:p>
            <a:endParaRPr lang="en-US" dirty="0"/>
          </a:p>
        </p:txBody>
      </p:sp>
      <p:sp>
        <p:nvSpPr>
          <p:cNvPr id="4" name="Slide Number Placeholder 3"/>
          <p:cNvSpPr>
            <a:spLocks noGrp="1"/>
          </p:cNvSpPr>
          <p:nvPr>
            <p:ph type="sldNum" sz="quarter" idx="10"/>
          </p:nvPr>
        </p:nvSpPr>
        <p:spPr/>
        <p:txBody>
          <a:bodyPr/>
          <a:lstStyle/>
          <a:p>
            <a:fld id="{B36AFEEA-C57C-45B8-BDE5-99577680BDF0}" type="slidenum">
              <a:rPr lang="en-US" smtClean="0"/>
              <a:t>22</a:t>
            </a:fld>
            <a:endParaRPr lang="en-US"/>
          </a:p>
        </p:txBody>
      </p:sp>
    </p:spTree>
    <p:extLst>
      <p:ext uri="{BB962C8B-B14F-4D97-AF65-F5344CB8AC3E}">
        <p14:creationId xmlns:p14="http://schemas.microsoft.com/office/powerpoint/2010/main" val="20809055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NimbusRomNo9L-Regu"/>
              </a:rPr>
              <a:t>uncertainty quantification (UQ) or nondeterministic analysis is the process of (1) characterizing input</a:t>
            </a:r>
          </a:p>
          <a:p>
            <a:r>
              <a:rPr lang="en-US" dirty="0">
                <a:latin typeface="NimbusRomNo9L-Regu"/>
              </a:rPr>
              <a:t>uncertainties, (2) forward propagating these uncertainties through a computational model, and (3) performing</a:t>
            </a:r>
          </a:p>
          <a:p>
            <a:r>
              <a:rPr lang="en-US" dirty="0">
                <a:latin typeface="NimbusRomNo9L-Regu"/>
              </a:rPr>
              <a:t>statistical or interval assessments on the resulting responses. This process determines the effect of uncertainties</a:t>
            </a:r>
          </a:p>
          <a:p>
            <a:r>
              <a:rPr lang="en-US" dirty="0">
                <a:latin typeface="NimbusRomNo9L-Regu"/>
              </a:rPr>
              <a:t>and assumptions on model outputs or results. In Dakota, uncertainty quantification methods primarily focus on</a:t>
            </a:r>
          </a:p>
          <a:p>
            <a:r>
              <a:rPr lang="en-US" dirty="0">
                <a:latin typeface="NimbusRomNo9L-Regu"/>
              </a:rPr>
              <a:t>the forward propagation and analysis parts of the process (2 and 3),</a:t>
            </a:r>
            <a:endParaRPr lang="en-US" dirty="0"/>
          </a:p>
          <a:p>
            <a:endParaRPr lang="en-US" dirty="0"/>
          </a:p>
        </p:txBody>
      </p:sp>
      <p:sp>
        <p:nvSpPr>
          <p:cNvPr id="4" name="Slide Number Placeholder 3"/>
          <p:cNvSpPr>
            <a:spLocks noGrp="1"/>
          </p:cNvSpPr>
          <p:nvPr>
            <p:ph type="sldNum" sz="quarter" idx="10"/>
          </p:nvPr>
        </p:nvSpPr>
        <p:spPr/>
        <p:txBody>
          <a:bodyPr/>
          <a:lstStyle/>
          <a:p>
            <a:fld id="{22263388-4D22-CB47-9FFA-35354569AEA9}" type="slidenum">
              <a:rPr lang="en-US" smtClean="0"/>
              <a:pPr/>
              <a:t>3</a:t>
            </a:fld>
            <a:endParaRPr lang="en-US" dirty="0"/>
          </a:p>
        </p:txBody>
      </p:sp>
    </p:spTree>
    <p:extLst>
      <p:ext uri="{BB962C8B-B14F-4D97-AF65-F5344CB8AC3E}">
        <p14:creationId xmlns:p14="http://schemas.microsoft.com/office/powerpoint/2010/main" val="3807766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Dakota</a:t>
            </a:r>
            <a:r>
              <a:rPr lang="en-US" baseline="0" dirty="0"/>
              <a:t> can calculate the derivatives for you to use the reliability methods. </a:t>
            </a:r>
          </a:p>
          <a:p>
            <a:endParaRPr lang="en-US" dirty="0"/>
          </a:p>
        </p:txBody>
      </p:sp>
      <p:sp>
        <p:nvSpPr>
          <p:cNvPr id="4" name="Slide Number Placeholder 3"/>
          <p:cNvSpPr>
            <a:spLocks noGrp="1"/>
          </p:cNvSpPr>
          <p:nvPr>
            <p:ph type="sldNum" sz="quarter" idx="10"/>
          </p:nvPr>
        </p:nvSpPr>
        <p:spPr/>
        <p:txBody>
          <a:bodyPr/>
          <a:lstStyle/>
          <a:p>
            <a:fld id="{22263388-4D22-CB47-9FFA-35354569AEA9}" type="slidenum">
              <a:rPr lang="en-US" smtClean="0"/>
              <a:pPr/>
              <a:t>6</a:t>
            </a:fld>
            <a:endParaRPr lang="en-US" dirty="0"/>
          </a:p>
        </p:txBody>
      </p:sp>
    </p:spTree>
    <p:extLst>
      <p:ext uri="{BB962C8B-B14F-4D97-AF65-F5344CB8AC3E}">
        <p14:creationId xmlns:p14="http://schemas.microsoft.com/office/powerpoint/2010/main" val="2110717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validated</a:t>
            </a:r>
            <a:r>
              <a:rPr lang="en-US" baseline="0" dirty="0"/>
              <a:t> the results with Dakota.  </a:t>
            </a:r>
          </a:p>
          <a:p>
            <a:r>
              <a:rPr lang="en-US" baseline="0" dirty="0"/>
              <a:t>The mismatch in case #2, could be due to rounding off the numbers in the formula. </a:t>
            </a:r>
          </a:p>
          <a:p>
            <a:endParaRPr lang="en-US" dirty="0"/>
          </a:p>
        </p:txBody>
      </p:sp>
      <p:sp>
        <p:nvSpPr>
          <p:cNvPr id="4" name="Slide Number Placeholder 3"/>
          <p:cNvSpPr>
            <a:spLocks noGrp="1"/>
          </p:cNvSpPr>
          <p:nvPr>
            <p:ph type="sldNum" sz="quarter" idx="10"/>
          </p:nvPr>
        </p:nvSpPr>
        <p:spPr/>
        <p:txBody>
          <a:bodyPr/>
          <a:lstStyle/>
          <a:p>
            <a:fld id="{22263388-4D22-CB47-9FFA-35354569AEA9}" type="slidenum">
              <a:rPr lang="en-US" smtClean="0"/>
              <a:pPr/>
              <a:t>8</a:t>
            </a:fld>
            <a:endParaRPr lang="en-US" dirty="0"/>
          </a:p>
        </p:txBody>
      </p:sp>
    </p:spTree>
    <p:extLst>
      <p:ext uri="{BB962C8B-B14F-4D97-AF65-F5344CB8AC3E}">
        <p14:creationId xmlns:p14="http://schemas.microsoft.com/office/powerpoint/2010/main" val="9537562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Compared</a:t>
            </a:r>
            <a:r>
              <a:rPr lang="en-US" baseline="0" dirty="0"/>
              <a:t> the results with MC (sample size = 100000)  and PCE (order =5) methods. </a:t>
            </a:r>
            <a:endParaRPr lang="en-US" dirty="0"/>
          </a:p>
        </p:txBody>
      </p:sp>
      <p:sp>
        <p:nvSpPr>
          <p:cNvPr id="4" name="Slide Number Placeholder 3"/>
          <p:cNvSpPr>
            <a:spLocks noGrp="1"/>
          </p:cNvSpPr>
          <p:nvPr>
            <p:ph type="sldNum" sz="quarter" idx="10"/>
          </p:nvPr>
        </p:nvSpPr>
        <p:spPr/>
        <p:txBody>
          <a:bodyPr/>
          <a:lstStyle/>
          <a:p>
            <a:fld id="{22263388-4D22-CB47-9FFA-35354569AEA9}" type="slidenum">
              <a:rPr lang="en-US" smtClean="0"/>
              <a:pPr/>
              <a:t>9</a:t>
            </a:fld>
            <a:endParaRPr lang="en-US" dirty="0"/>
          </a:p>
        </p:txBody>
      </p:sp>
    </p:spTree>
    <p:extLst>
      <p:ext uri="{BB962C8B-B14F-4D97-AF65-F5344CB8AC3E}">
        <p14:creationId xmlns:p14="http://schemas.microsoft.com/office/powerpoint/2010/main" val="241555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effect of sample size on UQ statistics. </a:t>
            </a:r>
            <a:endParaRPr lang="en-US" dirty="0"/>
          </a:p>
        </p:txBody>
      </p:sp>
      <p:sp>
        <p:nvSpPr>
          <p:cNvPr id="4" name="Slide Number Placeholder 3"/>
          <p:cNvSpPr>
            <a:spLocks noGrp="1"/>
          </p:cNvSpPr>
          <p:nvPr>
            <p:ph type="sldNum" sz="quarter" idx="10"/>
          </p:nvPr>
        </p:nvSpPr>
        <p:spPr/>
        <p:txBody>
          <a:bodyPr/>
          <a:lstStyle/>
          <a:p>
            <a:fld id="{22263388-4D22-CB47-9FFA-35354569AEA9}" type="slidenum">
              <a:rPr lang="en-US" smtClean="0"/>
              <a:pPr/>
              <a:t>10</a:t>
            </a:fld>
            <a:endParaRPr lang="en-US" dirty="0"/>
          </a:p>
        </p:txBody>
      </p:sp>
    </p:spTree>
    <p:extLst>
      <p:ext uri="{BB962C8B-B14F-4D97-AF65-F5344CB8AC3E}">
        <p14:creationId xmlns:p14="http://schemas.microsoft.com/office/powerpoint/2010/main" val="1915143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the instantaneous value. </a:t>
            </a:r>
          </a:p>
        </p:txBody>
      </p:sp>
      <p:sp>
        <p:nvSpPr>
          <p:cNvPr id="4" name="Slide Number Placeholder 3"/>
          <p:cNvSpPr>
            <a:spLocks noGrp="1"/>
          </p:cNvSpPr>
          <p:nvPr>
            <p:ph type="sldNum" sz="quarter" idx="10"/>
          </p:nvPr>
        </p:nvSpPr>
        <p:spPr/>
        <p:txBody>
          <a:bodyPr/>
          <a:lstStyle/>
          <a:p>
            <a:fld id="{22263388-4D22-CB47-9FFA-35354569AEA9}" type="slidenum">
              <a:rPr lang="en-US" smtClean="0"/>
              <a:pPr/>
              <a:t>12</a:t>
            </a:fld>
            <a:endParaRPr lang="en-US" dirty="0"/>
          </a:p>
        </p:txBody>
      </p:sp>
    </p:spTree>
    <p:extLst>
      <p:ext uri="{BB962C8B-B14F-4D97-AF65-F5344CB8AC3E}">
        <p14:creationId xmlns:p14="http://schemas.microsoft.com/office/powerpoint/2010/main" val="727432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Response function</a:t>
            </a:r>
            <a:r>
              <a:rPr lang="en-US" baseline="0" dirty="0"/>
              <a:t> </a:t>
            </a:r>
            <a:r>
              <a:rPr lang="en-US" dirty="0" err="1"/>
              <a:t>Std</a:t>
            </a:r>
            <a:r>
              <a:rPr lang="en-US" baseline="0" dirty="0"/>
              <a:t>  is  0.23% of mean </a:t>
            </a:r>
          </a:p>
          <a:p>
            <a:r>
              <a:rPr lang="en-US" baseline="0" dirty="0"/>
              <a:t>Input variables </a:t>
            </a:r>
            <a:r>
              <a:rPr lang="en-US" baseline="0" dirty="0" err="1"/>
              <a:t>std</a:t>
            </a:r>
            <a:r>
              <a:rPr lang="en-US" baseline="0" dirty="0"/>
              <a:t> is 5% of mean </a:t>
            </a:r>
          </a:p>
          <a:p>
            <a:r>
              <a:rPr lang="en-US" baseline="0" dirty="0"/>
              <a:t>Bed height for </a:t>
            </a:r>
            <a:r>
              <a:rPr lang="en-US" dirty="0">
                <a:latin typeface="Arial" charset="0"/>
              </a:rPr>
              <a:t>e </a:t>
            </a:r>
            <a:r>
              <a:rPr lang="en-US" baseline="-25000" dirty="0" err="1">
                <a:latin typeface="Arial" charset="0"/>
              </a:rPr>
              <a:t>p,n</a:t>
            </a:r>
            <a:r>
              <a:rPr lang="en-US" baseline="-25000" dirty="0">
                <a:latin typeface="Arial" charset="0"/>
              </a:rPr>
              <a:t> </a:t>
            </a:r>
            <a:r>
              <a:rPr lang="en-US" baseline="0" dirty="0">
                <a:latin typeface="Arial" charset="0"/>
              </a:rPr>
              <a:t>= 0.8 and </a:t>
            </a:r>
            <a:r>
              <a:rPr lang="en-US" dirty="0">
                <a:latin typeface="Arial" charset="0"/>
              </a:rPr>
              <a:t>e </a:t>
            </a:r>
            <a:r>
              <a:rPr lang="en-US" baseline="-25000" dirty="0" err="1">
                <a:latin typeface="Arial" charset="0"/>
              </a:rPr>
              <a:t>w,n</a:t>
            </a:r>
            <a:r>
              <a:rPr lang="en-US" baseline="-25000" dirty="0">
                <a:latin typeface="Arial" charset="0"/>
              </a:rPr>
              <a:t> </a:t>
            </a:r>
            <a:r>
              <a:rPr lang="en-US" baseline="0" dirty="0">
                <a:latin typeface="Arial" charset="0"/>
              </a:rPr>
              <a:t>= 0.8 is 14.38</a:t>
            </a:r>
          </a:p>
          <a:p>
            <a:r>
              <a:rPr lang="en-US" baseline="0" dirty="0">
                <a:latin typeface="Arial" charset="0"/>
              </a:rPr>
              <a:t>Bed height from UQ is 14.41 </a:t>
            </a:r>
            <a:r>
              <a:rPr lang="mr-IN" baseline="0" dirty="0">
                <a:latin typeface="Arial" charset="0"/>
              </a:rPr>
              <a:t>–</a:t>
            </a:r>
            <a:r>
              <a:rPr lang="en-US" baseline="0" dirty="0">
                <a:latin typeface="Arial" charset="0"/>
              </a:rPr>
              <a:t> 0.03 = 14.38                                                       14.32 </a:t>
            </a:r>
            <a:r>
              <a:rPr lang="mr-IN" baseline="0" dirty="0">
                <a:latin typeface="Arial" charset="0"/>
              </a:rPr>
              <a:t>–</a:t>
            </a:r>
            <a:r>
              <a:rPr lang="en-US" baseline="0" dirty="0">
                <a:latin typeface="Arial" charset="0"/>
              </a:rPr>
              <a:t> 0.06 = 14.26 </a:t>
            </a:r>
            <a:endParaRPr lang="en-US" baseline="0" dirty="0"/>
          </a:p>
        </p:txBody>
      </p:sp>
      <p:sp>
        <p:nvSpPr>
          <p:cNvPr id="4" name="Slide Number Placeholder 3"/>
          <p:cNvSpPr>
            <a:spLocks noGrp="1"/>
          </p:cNvSpPr>
          <p:nvPr>
            <p:ph type="sldNum" sz="quarter" idx="10"/>
          </p:nvPr>
        </p:nvSpPr>
        <p:spPr/>
        <p:txBody>
          <a:bodyPr/>
          <a:lstStyle/>
          <a:p>
            <a:fld id="{22263388-4D22-CB47-9FFA-35354569AEA9}" type="slidenum">
              <a:rPr lang="en-US" smtClean="0"/>
              <a:pPr/>
              <a:t>13</a:t>
            </a:fld>
            <a:endParaRPr lang="en-US" dirty="0"/>
          </a:p>
        </p:txBody>
      </p:sp>
    </p:spTree>
    <p:extLst>
      <p:ext uri="{BB962C8B-B14F-4D97-AF65-F5344CB8AC3E}">
        <p14:creationId xmlns:p14="http://schemas.microsoft.com/office/powerpoint/2010/main" val="1624433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263388-4D22-CB47-9FFA-35354569AEA9}" type="slidenum">
              <a:rPr lang="en-US" smtClean="0"/>
              <a:pPr/>
              <a:t>16</a:t>
            </a:fld>
            <a:endParaRPr lang="en-US" dirty="0"/>
          </a:p>
        </p:txBody>
      </p:sp>
    </p:spTree>
    <p:extLst>
      <p:ext uri="{BB962C8B-B14F-4D97-AF65-F5344CB8AC3E}">
        <p14:creationId xmlns:p14="http://schemas.microsoft.com/office/powerpoint/2010/main" val="973187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9112E3F-3BB6-466C-A713-79369F17A8C4}" type="datetime1">
              <a:rPr lang="en-US" smtClean="0"/>
              <a:t>8/8/2018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E47520-9F46-3846-B147-B51CBCCE15E4}" type="slidenum">
              <a:rPr lang="en-US" smtClean="0"/>
              <a:t>‹#›</a:t>
            </a:fld>
            <a:endParaRPr lang="en-US"/>
          </a:p>
        </p:txBody>
      </p:sp>
    </p:spTree>
    <p:extLst>
      <p:ext uri="{BB962C8B-B14F-4D97-AF65-F5344CB8AC3E}">
        <p14:creationId xmlns:p14="http://schemas.microsoft.com/office/powerpoint/2010/main" val="1108305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AB3D81-AE0D-40C9-B887-8544609D0698}" type="datetime1">
              <a:rPr lang="en-US" smtClean="0"/>
              <a:t>8/8/2018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E47520-9F46-3846-B147-B51CBCCE15E4}" type="slidenum">
              <a:rPr lang="en-US" smtClean="0"/>
              <a:t>‹#›</a:t>
            </a:fld>
            <a:endParaRPr lang="en-US"/>
          </a:p>
        </p:txBody>
      </p:sp>
    </p:spTree>
    <p:extLst>
      <p:ext uri="{BB962C8B-B14F-4D97-AF65-F5344CB8AC3E}">
        <p14:creationId xmlns:p14="http://schemas.microsoft.com/office/powerpoint/2010/main" val="1427748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7224DB-9930-48B7-8BD5-6C990B680BAD}" type="datetime1">
              <a:rPr lang="en-US" smtClean="0"/>
              <a:t>8/8/2018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E47520-9F46-3846-B147-B51CBCCE15E4}" type="slidenum">
              <a:rPr lang="en-US" smtClean="0"/>
              <a:t>‹#›</a:t>
            </a:fld>
            <a:endParaRPr lang="en-US"/>
          </a:p>
        </p:txBody>
      </p:sp>
    </p:spTree>
    <p:extLst>
      <p:ext uri="{BB962C8B-B14F-4D97-AF65-F5344CB8AC3E}">
        <p14:creationId xmlns:p14="http://schemas.microsoft.com/office/powerpoint/2010/main" val="179910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F646-29F2-4132-9CDB-5BDC0F57B7D5}" type="datetime1">
              <a:rPr lang="en-US" smtClean="0"/>
              <a:t>8/8/2018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E47520-9F46-3846-B147-B51CBCCE15E4}" type="slidenum">
              <a:rPr lang="en-US" smtClean="0"/>
              <a:t>‹#›</a:t>
            </a:fld>
            <a:endParaRPr lang="en-US"/>
          </a:p>
        </p:txBody>
      </p:sp>
    </p:spTree>
    <p:extLst>
      <p:ext uri="{BB962C8B-B14F-4D97-AF65-F5344CB8AC3E}">
        <p14:creationId xmlns:p14="http://schemas.microsoft.com/office/powerpoint/2010/main" val="24409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02372F-85A1-44B3-842A-EBA2694674BD}" type="datetime1">
              <a:rPr lang="en-US" smtClean="0"/>
              <a:t>8/8/2018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E47520-9F46-3846-B147-B51CBCCE15E4}" type="slidenum">
              <a:rPr lang="en-US" smtClean="0"/>
              <a:t>‹#›</a:t>
            </a:fld>
            <a:endParaRPr lang="en-US"/>
          </a:p>
        </p:txBody>
      </p:sp>
    </p:spTree>
    <p:extLst>
      <p:ext uri="{BB962C8B-B14F-4D97-AF65-F5344CB8AC3E}">
        <p14:creationId xmlns:p14="http://schemas.microsoft.com/office/powerpoint/2010/main" val="85258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C92D91A-AB16-4AC1-BA19-4D897E8123E5}" type="datetime1">
              <a:rPr lang="en-US" smtClean="0"/>
              <a:t>8/8/2018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E47520-9F46-3846-B147-B51CBCCE15E4}" type="slidenum">
              <a:rPr lang="en-US" smtClean="0"/>
              <a:t>‹#›</a:t>
            </a:fld>
            <a:endParaRPr lang="en-US"/>
          </a:p>
        </p:txBody>
      </p:sp>
    </p:spTree>
    <p:extLst>
      <p:ext uri="{BB962C8B-B14F-4D97-AF65-F5344CB8AC3E}">
        <p14:creationId xmlns:p14="http://schemas.microsoft.com/office/powerpoint/2010/main" val="560605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CC96D4-EF44-4E9E-86C5-B7BF7DDB2897}" type="datetime1">
              <a:rPr lang="en-US" smtClean="0"/>
              <a:t>8/8/2018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E47520-9F46-3846-B147-B51CBCCE15E4}" type="slidenum">
              <a:rPr lang="en-US" smtClean="0"/>
              <a:t>‹#›</a:t>
            </a:fld>
            <a:endParaRPr lang="en-US"/>
          </a:p>
        </p:txBody>
      </p:sp>
    </p:spTree>
    <p:extLst>
      <p:ext uri="{BB962C8B-B14F-4D97-AF65-F5344CB8AC3E}">
        <p14:creationId xmlns:p14="http://schemas.microsoft.com/office/powerpoint/2010/main" val="1078551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182D310-B8BD-4058-86C5-BCB1397D775A}" type="datetime1">
              <a:rPr lang="en-US" smtClean="0"/>
              <a:t>8/8/2018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E47520-9F46-3846-B147-B51CBCCE15E4}" type="slidenum">
              <a:rPr lang="en-US" smtClean="0"/>
              <a:t>‹#›</a:t>
            </a:fld>
            <a:endParaRPr lang="en-US"/>
          </a:p>
        </p:txBody>
      </p:sp>
    </p:spTree>
    <p:extLst>
      <p:ext uri="{BB962C8B-B14F-4D97-AF65-F5344CB8AC3E}">
        <p14:creationId xmlns:p14="http://schemas.microsoft.com/office/powerpoint/2010/main" val="301545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6D2412-7E04-4320-8E2F-71F5A0007E1A}" type="datetime1">
              <a:rPr lang="en-US" smtClean="0"/>
              <a:t>8/8/2018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E47520-9F46-3846-B147-B51CBCCE15E4}" type="slidenum">
              <a:rPr lang="en-US" smtClean="0"/>
              <a:t>‹#›</a:t>
            </a:fld>
            <a:endParaRPr lang="en-US"/>
          </a:p>
        </p:txBody>
      </p:sp>
    </p:spTree>
    <p:extLst>
      <p:ext uri="{BB962C8B-B14F-4D97-AF65-F5344CB8AC3E}">
        <p14:creationId xmlns:p14="http://schemas.microsoft.com/office/powerpoint/2010/main" val="16937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C97137F-D191-441B-831E-E528999CC5DE}" type="datetime1">
              <a:rPr lang="en-US" smtClean="0"/>
              <a:t>8/8/2018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E47520-9F46-3846-B147-B51CBCCE15E4}" type="slidenum">
              <a:rPr lang="en-US" smtClean="0"/>
              <a:t>‹#›</a:t>
            </a:fld>
            <a:endParaRPr lang="en-US"/>
          </a:p>
        </p:txBody>
      </p:sp>
    </p:spTree>
    <p:extLst>
      <p:ext uri="{BB962C8B-B14F-4D97-AF65-F5344CB8AC3E}">
        <p14:creationId xmlns:p14="http://schemas.microsoft.com/office/powerpoint/2010/main" val="1203779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DB50BB2-A1C5-47E3-BD34-150E373D21BE}" type="datetime1">
              <a:rPr lang="en-US" smtClean="0"/>
              <a:t>8/8/2018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E47520-9F46-3846-B147-B51CBCCE15E4}" type="slidenum">
              <a:rPr lang="en-US" smtClean="0"/>
              <a:t>‹#›</a:t>
            </a:fld>
            <a:endParaRPr lang="en-US"/>
          </a:p>
        </p:txBody>
      </p:sp>
    </p:spTree>
    <p:extLst>
      <p:ext uri="{BB962C8B-B14F-4D97-AF65-F5344CB8AC3E}">
        <p14:creationId xmlns:p14="http://schemas.microsoft.com/office/powerpoint/2010/main" val="486517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rial" charset="0"/>
              </a:defRPr>
            </a:lvl1pPr>
          </a:lstStyle>
          <a:p>
            <a:fld id="{31384D07-BA63-4BD8-9417-D3D3F047927D}" type="datetime1">
              <a:rPr lang="en-US" smtClean="0"/>
              <a:t>8/8/2018</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rial" charset="0"/>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rial" charset="0"/>
              </a:defRPr>
            </a:lvl1pPr>
          </a:lstStyle>
          <a:p>
            <a:fld id="{0EE47520-9F46-3846-B147-B51CBCCE15E4}" type="slidenum">
              <a:rPr lang="en-US" smtClean="0"/>
              <a:pPr/>
              <a:t>‹#›</a:t>
            </a:fld>
            <a:endParaRPr lang="en-US" dirty="0"/>
          </a:p>
        </p:txBody>
      </p:sp>
    </p:spTree>
    <p:extLst>
      <p:ext uri="{BB962C8B-B14F-4D97-AF65-F5344CB8AC3E}">
        <p14:creationId xmlns:p14="http://schemas.microsoft.com/office/powerpoint/2010/main" val="12774143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a:buChar char="•"/>
        <a:defRPr sz="2800" b="0" i="0" kern="1200">
          <a:solidFill>
            <a:schemeClr val="tx1"/>
          </a:solidFill>
          <a:latin typeface="Arial" charset="0"/>
          <a:ea typeface="+mn-ea"/>
          <a:cs typeface="+mn-cs"/>
        </a:defRPr>
      </a:lvl1pPr>
      <a:lvl2pPr marL="685783" indent="-228594" algn="l" defTabSz="914377" rtl="0" eaLnBrk="1" latinLnBrk="0" hangingPunct="1">
        <a:lnSpc>
          <a:spcPct val="90000"/>
        </a:lnSpc>
        <a:spcBef>
          <a:spcPts val="500"/>
        </a:spcBef>
        <a:buFont typeface="Arial"/>
        <a:buChar char="•"/>
        <a:defRPr sz="2400" b="0" i="0" kern="1200">
          <a:solidFill>
            <a:schemeClr val="tx1"/>
          </a:solidFill>
          <a:latin typeface="Arial" charset="0"/>
          <a:ea typeface="+mn-ea"/>
          <a:cs typeface="+mn-cs"/>
        </a:defRPr>
      </a:lvl2pPr>
      <a:lvl3pPr marL="1142971" indent="-228594" algn="l" defTabSz="914377" rtl="0" eaLnBrk="1" latinLnBrk="0" hangingPunct="1">
        <a:lnSpc>
          <a:spcPct val="90000"/>
        </a:lnSpc>
        <a:spcBef>
          <a:spcPts val="500"/>
        </a:spcBef>
        <a:buFont typeface="Arial"/>
        <a:buChar char="•"/>
        <a:defRPr sz="2000" b="0" i="0" kern="1200">
          <a:solidFill>
            <a:schemeClr val="tx1"/>
          </a:solidFill>
          <a:latin typeface="Arial" charset="0"/>
          <a:ea typeface="+mn-ea"/>
          <a:cs typeface="+mn-cs"/>
        </a:defRPr>
      </a:lvl3pPr>
      <a:lvl4pPr marL="1600160" indent="-228594" algn="l" defTabSz="914377" rtl="0" eaLnBrk="1" latinLnBrk="0" hangingPunct="1">
        <a:lnSpc>
          <a:spcPct val="90000"/>
        </a:lnSpc>
        <a:spcBef>
          <a:spcPts val="500"/>
        </a:spcBef>
        <a:buFont typeface="Arial"/>
        <a:buChar char="•"/>
        <a:defRPr sz="1800" b="0" i="0" kern="1200">
          <a:solidFill>
            <a:schemeClr val="tx1"/>
          </a:solidFill>
          <a:latin typeface="Arial" charset="0"/>
          <a:ea typeface="+mn-ea"/>
          <a:cs typeface="+mn-cs"/>
        </a:defRPr>
      </a:lvl4pPr>
      <a:lvl5pPr marL="2057349" indent="-228594" algn="l" defTabSz="914377" rtl="0" eaLnBrk="1" latinLnBrk="0" hangingPunct="1">
        <a:lnSpc>
          <a:spcPct val="90000"/>
        </a:lnSpc>
        <a:spcBef>
          <a:spcPts val="500"/>
        </a:spcBef>
        <a:buFont typeface="Arial"/>
        <a:buChar char="•"/>
        <a:defRPr sz="1800" b="0" i="0" kern="1200">
          <a:solidFill>
            <a:schemeClr val="tx1"/>
          </a:solidFill>
          <a:latin typeface="Arial" charset="0"/>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tif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0.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0.emf"/><Relationship Id="rId4" Type="http://schemas.openxmlformats.org/officeDocument/2006/relationships/image" Target="../media/image9.emf"/></Relationships>
</file>

<file path=ppt/slides/_rels/slide1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png"/><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7.jpeg"/><Relationship Id="rId5" Type="http://schemas.openxmlformats.org/officeDocument/2006/relationships/image" Target="../media/image22.png"/><Relationship Id="rId10"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3.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40.png"/><Relationship Id="rId5" Type="http://schemas.openxmlformats.org/officeDocument/2006/relationships/image" Target="../media/image29.tiff"/><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tiff"/></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Shape 88"/>
          <p:cNvSpPr txBox="1">
            <a:spLocks noGrp="1"/>
          </p:cNvSpPr>
          <p:nvPr>
            <p:ph type="ctrTitle"/>
          </p:nvPr>
        </p:nvSpPr>
        <p:spPr>
          <a:xfrm>
            <a:off x="293913" y="161214"/>
            <a:ext cx="11544301" cy="1572970"/>
          </a:xfrm>
          <a:prstGeom prst="rect">
            <a:avLst/>
          </a:prstGeom>
          <a:noFill/>
          <a:ln>
            <a:noFill/>
          </a:ln>
        </p:spPr>
        <p:txBody>
          <a:bodyPr lIns="91425" tIns="45700" rIns="91425" bIns="45700" anchor="b" anchorCtr="0">
            <a:noAutofit/>
          </a:bodyPr>
          <a:lstStyle/>
          <a:p>
            <a:pPr>
              <a:buClr>
                <a:srgbClr val="0432FF"/>
              </a:buClr>
              <a:buSzPct val="25000"/>
            </a:pPr>
            <a:r>
              <a:rPr lang="en-US" sz="3200" b="1" dirty="0">
                <a:solidFill>
                  <a:srgbClr val="0070C0"/>
                </a:solidFill>
                <a:latin typeface="Arial" charset="0"/>
              </a:rPr>
              <a:t>Dakota Integrated with </a:t>
            </a:r>
            <a:r>
              <a:rPr lang="en-US" sz="3200" b="1" dirty="0" err="1">
                <a:solidFill>
                  <a:srgbClr val="0070C0"/>
                </a:solidFill>
                <a:latin typeface="Arial" charset="0"/>
              </a:rPr>
              <a:t>MFiX</a:t>
            </a:r>
            <a:r>
              <a:rPr lang="en-US" sz="3200" b="1" dirty="0">
                <a:solidFill>
                  <a:srgbClr val="0070C0"/>
                </a:solidFill>
                <a:latin typeface="Arial" charset="0"/>
              </a:rPr>
              <a:t> for UQ Analysis: Sensitivity of particle size on pressure drop in a fluidized bed DEM simulations</a:t>
            </a:r>
            <a:endParaRPr lang="en-US" sz="3200" b="1" dirty="0">
              <a:solidFill>
                <a:srgbClr val="0070C0"/>
              </a:solidFill>
              <a:latin typeface="Arial" panose="020B0604020202020204" pitchFamily="34" charset="0"/>
              <a:ea typeface="+mn-ea"/>
              <a:cs typeface="+mn-cs"/>
            </a:endParaRPr>
          </a:p>
        </p:txBody>
      </p:sp>
      <p:pic>
        <p:nvPicPr>
          <p:cNvPr id="2" name="Picture 1"/>
          <p:cNvPicPr>
            <a:picLocks noChangeAspect="1"/>
          </p:cNvPicPr>
          <p:nvPr/>
        </p:nvPicPr>
        <p:blipFill rotWithShape="1">
          <a:blip r:embed="rId3"/>
          <a:srcRect b="17029"/>
          <a:stretch/>
        </p:blipFill>
        <p:spPr>
          <a:xfrm>
            <a:off x="0" y="4619589"/>
            <a:ext cx="12192000" cy="2247457"/>
          </a:xfrm>
          <a:prstGeom prst="rect">
            <a:avLst/>
          </a:prstGeom>
          <a:ln>
            <a:noFill/>
          </a:ln>
          <a:effectLst>
            <a:outerShdw blurRad="292100" dist="139700" dir="2700000" algn="tl" rotWithShape="0">
              <a:srgbClr val="333333">
                <a:alpha val="65000"/>
              </a:srgbClr>
            </a:outerShdw>
          </a:effectLst>
        </p:spPr>
      </p:pic>
      <p:pic>
        <p:nvPicPr>
          <p:cNvPr id="90" name="Shape 90"/>
          <p:cNvPicPr preferRelativeResize="0"/>
          <p:nvPr/>
        </p:nvPicPr>
        <p:blipFill rotWithShape="1">
          <a:blip r:embed="rId4"/>
          <a:srcRect/>
          <a:stretch/>
        </p:blipFill>
        <p:spPr>
          <a:xfrm>
            <a:off x="3976916" y="5428342"/>
            <a:ext cx="1110018" cy="807495"/>
          </a:xfrm>
          <a:prstGeom prst="rect">
            <a:avLst/>
          </a:prstGeom>
          <a:noFill/>
          <a:ln>
            <a:noFill/>
          </a:ln>
        </p:spPr>
      </p:pic>
      <p:sp>
        <p:nvSpPr>
          <p:cNvPr id="89" name="Shape 89"/>
          <p:cNvSpPr txBox="1">
            <a:spLocks noGrp="1"/>
          </p:cNvSpPr>
          <p:nvPr>
            <p:ph type="subTitle" idx="1"/>
          </p:nvPr>
        </p:nvSpPr>
        <p:spPr>
          <a:xfrm>
            <a:off x="1087821" y="1956848"/>
            <a:ext cx="10531365" cy="1655761"/>
          </a:xfrm>
          <a:prstGeom prst="rect">
            <a:avLst/>
          </a:prstGeom>
          <a:noFill/>
          <a:ln>
            <a:noFill/>
          </a:ln>
        </p:spPr>
        <p:txBody>
          <a:bodyPr lIns="91425" tIns="45700" rIns="91425" bIns="45700" anchor="t" anchorCtr="0">
            <a:noAutofit/>
          </a:bodyPr>
          <a:lstStyle/>
          <a:p>
            <a:pPr>
              <a:spcBef>
                <a:spcPts val="0"/>
              </a:spcBef>
              <a:buClr>
                <a:srgbClr val="C00000"/>
              </a:buClr>
              <a:buSzPct val="25000"/>
            </a:pPr>
            <a:r>
              <a:rPr lang="en-US" sz="2405" dirty="0">
                <a:solidFill>
                  <a:srgbClr val="C00000"/>
                </a:solidFill>
              </a:rPr>
              <a:t>VMK Kotteda</a:t>
            </a:r>
            <a:r>
              <a:rPr lang="en-US" sz="2405" baseline="30000" dirty="0">
                <a:solidFill>
                  <a:srgbClr val="C00000"/>
                </a:solidFill>
              </a:rPr>
              <a:t>1*^</a:t>
            </a:r>
            <a:r>
              <a:rPr lang="en-US" sz="2405" dirty="0">
                <a:solidFill>
                  <a:srgbClr val="C00000"/>
                </a:solidFill>
              </a:rPr>
              <a:t>, V Kumar</a:t>
            </a:r>
            <a:r>
              <a:rPr lang="en-US" sz="2405" baseline="30000" dirty="0">
                <a:solidFill>
                  <a:srgbClr val="C00000"/>
                </a:solidFill>
              </a:rPr>
              <a:t>2*</a:t>
            </a:r>
            <a:r>
              <a:rPr lang="en-US" sz="2405" dirty="0">
                <a:solidFill>
                  <a:srgbClr val="C00000"/>
                </a:solidFill>
              </a:rPr>
              <a:t>, W Spotz</a:t>
            </a:r>
            <a:r>
              <a:rPr lang="en-US" sz="2405" baseline="30000" dirty="0">
                <a:solidFill>
                  <a:srgbClr val="C00000"/>
                </a:solidFill>
              </a:rPr>
              <a:t>3^</a:t>
            </a:r>
            <a:r>
              <a:rPr lang="en-US" sz="2405" dirty="0">
                <a:solidFill>
                  <a:srgbClr val="C00000"/>
                </a:solidFill>
              </a:rPr>
              <a:t>,A Stephens</a:t>
            </a:r>
            <a:r>
              <a:rPr lang="en-US" sz="2405" baseline="30000" dirty="0">
                <a:solidFill>
                  <a:srgbClr val="C00000"/>
                </a:solidFill>
              </a:rPr>
              <a:t>3^</a:t>
            </a:r>
            <a:r>
              <a:rPr lang="en-US" sz="2405" dirty="0">
                <a:solidFill>
                  <a:srgbClr val="C00000"/>
                </a:solidFill>
              </a:rPr>
              <a:t>,B Adams</a:t>
            </a:r>
            <a:r>
              <a:rPr lang="en-US" sz="2405" baseline="30000" dirty="0">
                <a:solidFill>
                  <a:srgbClr val="C00000"/>
                </a:solidFill>
              </a:rPr>
              <a:t>3^</a:t>
            </a:r>
            <a:endParaRPr lang="en-US" sz="2405" dirty="0">
              <a:solidFill>
                <a:srgbClr val="C00000"/>
              </a:solidFill>
            </a:endParaRPr>
          </a:p>
          <a:p>
            <a:pPr>
              <a:lnSpc>
                <a:spcPct val="100000"/>
              </a:lnSpc>
              <a:buClr>
                <a:srgbClr val="535353"/>
              </a:buClr>
              <a:buSzPct val="25000"/>
            </a:pPr>
            <a:r>
              <a:rPr lang="en-US" sz="1757" baseline="30000" dirty="0">
                <a:solidFill>
                  <a:srgbClr val="535353"/>
                </a:solidFill>
                <a:latin typeface="Arial"/>
                <a:ea typeface="Arial"/>
                <a:cs typeface="Arial"/>
                <a:sym typeface="Arial"/>
              </a:rPr>
              <a:t>1</a:t>
            </a:r>
            <a:r>
              <a:rPr lang="en-US" sz="1757" dirty="0">
                <a:solidFill>
                  <a:srgbClr val="535353"/>
                </a:solidFill>
                <a:latin typeface="Arial"/>
                <a:ea typeface="Arial"/>
                <a:cs typeface="Arial"/>
                <a:sym typeface="Arial"/>
              </a:rPr>
              <a:t>Postdoctoral Researcher, </a:t>
            </a:r>
            <a:r>
              <a:rPr lang="en-US" sz="1757" baseline="30000" dirty="0">
                <a:solidFill>
                  <a:srgbClr val="535353"/>
                </a:solidFill>
                <a:latin typeface="Arial"/>
                <a:ea typeface="Arial"/>
                <a:cs typeface="Arial"/>
                <a:sym typeface="Arial"/>
              </a:rPr>
              <a:t>2</a:t>
            </a:r>
            <a:r>
              <a:rPr lang="en-US" sz="1757" dirty="0">
                <a:solidFill>
                  <a:srgbClr val="535353"/>
                </a:solidFill>
                <a:latin typeface="Arial"/>
                <a:ea typeface="Arial"/>
                <a:cs typeface="Arial"/>
                <a:sym typeface="Arial"/>
              </a:rPr>
              <a:t>Associate Professor, </a:t>
            </a:r>
            <a:r>
              <a:rPr lang="en-US" sz="1757" baseline="30000" dirty="0">
                <a:solidFill>
                  <a:srgbClr val="535353"/>
                </a:solidFill>
                <a:latin typeface="Arial"/>
                <a:ea typeface="Arial"/>
                <a:cs typeface="Arial"/>
                <a:sym typeface="Arial"/>
              </a:rPr>
              <a:t>3</a:t>
            </a:r>
            <a:r>
              <a:rPr lang="en-US" sz="1757" dirty="0">
                <a:solidFill>
                  <a:srgbClr val="535353"/>
                </a:solidFill>
                <a:latin typeface="Arial"/>
                <a:ea typeface="Arial"/>
                <a:cs typeface="Arial"/>
                <a:sym typeface="Arial"/>
              </a:rPr>
              <a:t>Senior Research Staff</a:t>
            </a:r>
          </a:p>
          <a:p>
            <a:pPr>
              <a:lnSpc>
                <a:spcPct val="100000"/>
              </a:lnSpc>
              <a:buClr>
                <a:srgbClr val="535353"/>
              </a:buClr>
              <a:buSzPct val="25000"/>
            </a:pPr>
            <a:r>
              <a:rPr lang="en-US" sz="2035" baseline="30000" dirty="0">
                <a:solidFill>
                  <a:srgbClr val="535353"/>
                </a:solidFill>
                <a:latin typeface="Arial"/>
                <a:ea typeface="Arial"/>
                <a:cs typeface="Arial"/>
                <a:sym typeface="Arial"/>
              </a:rPr>
              <a:t>*</a:t>
            </a:r>
            <a:r>
              <a:rPr lang="en-US" sz="2035" dirty="0">
                <a:solidFill>
                  <a:srgbClr val="535353"/>
                </a:solidFill>
                <a:latin typeface="Arial"/>
                <a:ea typeface="Arial"/>
                <a:cs typeface="Arial"/>
                <a:sym typeface="Arial"/>
              </a:rPr>
              <a:t>University of Texas at El Paso, Sandia National Laboratories</a:t>
            </a:r>
          </a:p>
          <a:p>
            <a:pPr>
              <a:lnSpc>
                <a:spcPct val="100000"/>
              </a:lnSpc>
              <a:buClr>
                <a:srgbClr val="535353"/>
              </a:buClr>
              <a:buSzPct val="25000"/>
            </a:pPr>
            <a:endParaRPr lang="en-US" sz="2000" b="1" dirty="0">
              <a:solidFill>
                <a:srgbClr val="00B050"/>
              </a:solidFill>
            </a:endParaRPr>
          </a:p>
          <a:p>
            <a:pPr>
              <a:buSzPct val="25000"/>
            </a:pPr>
            <a:r>
              <a:rPr lang="en-US" sz="1800" b="1" dirty="0">
                <a:solidFill>
                  <a:srgbClr val="00B050"/>
                </a:solidFill>
              </a:rPr>
              <a:t>2018 Multiphase Flow Science Workshop, August 7 – 9, 2018, Houston, USA </a:t>
            </a:r>
          </a:p>
          <a:p>
            <a:pPr>
              <a:buSzPct val="25000"/>
            </a:pPr>
            <a:endParaRPr lang="en-US" sz="2220" dirty="0"/>
          </a:p>
          <a:p>
            <a:pPr>
              <a:buSzPct val="25000"/>
            </a:pPr>
            <a:endParaRPr sz="2220" dirty="0"/>
          </a:p>
        </p:txBody>
      </p:sp>
      <p:pic>
        <p:nvPicPr>
          <p:cNvPr id="3" name="Picture 2"/>
          <p:cNvPicPr>
            <a:picLocks noChangeAspect="1"/>
          </p:cNvPicPr>
          <p:nvPr/>
        </p:nvPicPr>
        <p:blipFill>
          <a:blip r:embed="rId5"/>
          <a:stretch>
            <a:fillRect/>
          </a:stretch>
        </p:blipFill>
        <p:spPr>
          <a:xfrm>
            <a:off x="10334171" y="4621346"/>
            <a:ext cx="1770743" cy="708297"/>
          </a:xfrm>
          <a:prstGeom prst="rect">
            <a:avLst/>
          </a:prstGeom>
        </p:spPr>
      </p:pic>
    </p:spTree>
    <p:extLst>
      <p:ext uri="{BB962C8B-B14F-4D97-AF65-F5344CB8AC3E}">
        <p14:creationId xmlns:p14="http://schemas.microsoft.com/office/powerpoint/2010/main" val="4697245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3"/>
          <p:cNvGraphicFramePr>
            <a:graphicFrameLocks/>
          </p:cNvGraphicFramePr>
          <p:nvPr>
            <p:extLst>
              <p:ext uri="{D42A27DB-BD31-4B8C-83A1-F6EECF244321}">
                <p14:modId xmlns:p14="http://schemas.microsoft.com/office/powerpoint/2010/main" val="3001711567"/>
              </p:ext>
            </p:extLst>
          </p:nvPr>
        </p:nvGraphicFramePr>
        <p:xfrm>
          <a:off x="144675" y="1667663"/>
          <a:ext cx="7587747" cy="4773020"/>
        </p:xfrm>
        <a:graphic>
          <a:graphicData uri="http://schemas.openxmlformats.org/drawingml/2006/table">
            <a:tbl>
              <a:tblPr firstRow="1" bandRow="1">
                <a:tableStyleId>{69CF1AB2-1976-4502-BF36-3FF5EA218861}</a:tableStyleId>
              </a:tblPr>
              <a:tblGrid>
                <a:gridCol w="1144082">
                  <a:extLst>
                    <a:ext uri="{9D8B030D-6E8A-4147-A177-3AD203B41FA5}">
                      <a16:colId xmlns:a16="http://schemas.microsoft.com/office/drawing/2014/main" val="20000"/>
                    </a:ext>
                  </a:extLst>
                </a:gridCol>
                <a:gridCol w="1428751">
                  <a:extLst>
                    <a:ext uri="{9D8B030D-6E8A-4147-A177-3AD203B41FA5}">
                      <a16:colId xmlns:a16="http://schemas.microsoft.com/office/drawing/2014/main" val="20001"/>
                    </a:ext>
                  </a:extLst>
                </a:gridCol>
                <a:gridCol w="1300163">
                  <a:extLst>
                    <a:ext uri="{9D8B030D-6E8A-4147-A177-3AD203B41FA5}">
                      <a16:colId xmlns:a16="http://schemas.microsoft.com/office/drawing/2014/main" val="20002"/>
                    </a:ext>
                  </a:extLst>
                </a:gridCol>
                <a:gridCol w="1557336">
                  <a:extLst>
                    <a:ext uri="{9D8B030D-6E8A-4147-A177-3AD203B41FA5}">
                      <a16:colId xmlns:a16="http://schemas.microsoft.com/office/drawing/2014/main" val="20003"/>
                    </a:ext>
                  </a:extLst>
                </a:gridCol>
                <a:gridCol w="2157415">
                  <a:extLst>
                    <a:ext uri="{9D8B030D-6E8A-4147-A177-3AD203B41FA5}">
                      <a16:colId xmlns:a16="http://schemas.microsoft.com/office/drawing/2014/main" val="20004"/>
                    </a:ext>
                  </a:extLst>
                </a:gridCol>
              </a:tblGrid>
              <a:tr h="662987">
                <a:tc>
                  <a:txBody>
                    <a:bodyPr/>
                    <a:lstStyle/>
                    <a:p>
                      <a:r>
                        <a:rPr lang="en-US" sz="1800" b="0" i="0" dirty="0">
                          <a:latin typeface="Arial" charset="0"/>
                        </a:rPr>
                        <a:t>samples #</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60000"/>
                        <a:lumOff val="40000"/>
                      </a:schemeClr>
                    </a:solidFill>
                  </a:tcPr>
                </a:tc>
                <a:tc>
                  <a:txBody>
                    <a:bodyPr/>
                    <a:lstStyle/>
                    <a:p>
                      <a:r>
                        <a:rPr lang="en-US" sz="1800" b="0" i="0" dirty="0">
                          <a:latin typeface="Arial" charset="0"/>
                        </a:rPr>
                        <a:t>Input1</a:t>
                      </a:r>
                    </a:p>
                    <a:p>
                      <a:r>
                        <a:rPr lang="en-US" sz="1800" b="0" i="0" dirty="0">
                          <a:latin typeface="Arial" charset="0"/>
                        </a:rPr>
                        <a:t>e </a:t>
                      </a:r>
                      <a:r>
                        <a:rPr lang="en-US" sz="1800" b="0" i="0" baseline="-25000" dirty="0" err="1">
                          <a:latin typeface="Arial" charset="0"/>
                        </a:rPr>
                        <a:t>p,n</a:t>
                      </a:r>
                      <a:r>
                        <a:rPr lang="en-US" sz="1800" b="0" i="0" dirty="0">
                          <a:latin typeface="Arial" charset="0"/>
                        </a:rPr>
                        <a:t> </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60000"/>
                        <a:lumOff val="40000"/>
                      </a:schemeClr>
                    </a:solidFill>
                  </a:tcPr>
                </a:tc>
                <a:tc>
                  <a:txBody>
                    <a:bodyPr/>
                    <a:lstStyle/>
                    <a:p>
                      <a:r>
                        <a:rPr lang="en-US" sz="1800" b="0" i="0" dirty="0">
                          <a:latin typeface="Arial" charset="0"/>
                        </a:rPr>
                        <a:t>Input 2</a:t>
                      </a:r>
                    </a:p>
                    <a:p>
                      <a:r>
                        <a:rPr lang="en-US" sz="1800" b="0" i="0" dirty="0">
                          <a:latin typeface="Arial" charset="0"/>
                        </a:rPr>
                        <a:t>e </a:t>
                      </a:r>
                      <a:r>
                        <a:rPr lang="en-US" sz="1800" b="0" i="0" baseline="-25000" dirty="0" err="1">
                          <a:latin typeface="Arial" charset="0"/>
                        </a:rPr>
                        <a:t>w,n</a:t>
                      </a:r>
                      <a:r>
                        <a:rPr lang="en-US" sz="1800" b="0" i="0" dirty="0">
                          <a:latin typeface="Arial" charset="0"/>
                        </a:rPr>
                        <a:t>  </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60000"/>
                        <a:lumOff val="40000"/>
                      </a:schemeClr>
                    </a:solidFill>
                  </a:tcPr>
                </a:tc>
                <a:tc>
                  <a:txBody>
                    <a:bodyPr/>
                    <a:lstStyle/>
                    <a:p>
                      <a:r>
                        <a:rPr lang="en-US" sz="1800" b="0" i="0" baseline="0" dirty="0">
                          <a:latin typeface="Arial" charset="0"/>
                        </a:rPr>
                        <a:t>h </a:t>
                      </a:r>
                      <a:endParaRPr lang="en-US" sz="1800" b="0" i="0" dirty="0">
                        <a:latin typeface="Arial" charset="0"/>
                      </a:endParaRPr>
                    </a:p>
                    <a:p>
                      <a:r>
                        <a:rPr lang="en-US" sz="1800" b="0" i="0" dirty="0">
                          <a:latin typeface="Arial" charset="0"/>
                        </a:rPr>
                        <a:t>mean</a:t>
                      </a:r>
                      <a:r>
                        <a:rPr lang="en-US" sz="1800" b="0" i="0" baseline="0" dirty="0">
                          <a:latin typeface="Arial" charset="0"/>
                        </a:rPr>
                        <a:t> </a:t>
                      </a:r>
                      <a:endParaRPr lang="en-US" sz="1800" b="0" i="0" dirty="0">
                        <a:latin typeface="Arial"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60000"/>
                        <a:lumOff val="40000"/>
                      </a:schemeClr>
                    </a:solidFill>
                  </a:tcPr>
                </a:tc>
                <a:tc>
                  <a:txBody>
                    <a:bodyPr/>
                    <a:lstStyle/>
                    <a:p>
                      <a:r>
                        <a:rPr lang="en-US" sz="1800" b="0" i="0" dirty="0">
                          <a:latin typeface="Arial" charset="0"/>
                        </a:rPr>
                        <a:t>h</a:t>
                      </a:r>
                    </a:p>
                    <a:p>
                      <a:r>
                        <a:rPr lang="en-US" sz="1800" b="0" i="0" baseline="0" dirty="0" err="1">
                          <a:latin typeface="Arial" charset="0"/>
                        </a:rPr>
                        <a:t>Std</a:t>
                      </a:r>
                      <a:r>
                        <a:rPr lang="en-US" sz="1800" b="0" i="0" baseline="0" dirty="0">
                          <a:latin typeface="Arial" charset="0"/>
                        </a:rPr>
                        <a:t> deviation</a:t>
                      </a:r>
                      <a:endParaRPr lang="en-US" sz="1800" b="0" i="0" dirty="0">
                        <a:latin typeface="Arial" charset="0"/>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10000"/>
                  </a:ext>
                </a:extLst>
              </a:tr>
              <a:tr h="431295">
                <a:tc>
                  <a:txBody>
                    <a:bodyPr/>
                    <a:lstStyle/>
                    <a:p>
                      <a:r>
                        <a:rPr lang="en-US" sz="2000" b="0" i="0" dirty="0">
                          <a:latin typeface="Times New Roman" panose="02020603050405020304" pitchFamily="18" charset="0"/>
                          <a:cs typeface="Times New Roman" panose="02020603050405020304" pitchFamily="18" charset="0"/>
                        </a:rPr>
                        <a:t>100,000</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2000" b="0" i="0" dirty="0">
                          <a:latin typeface="Times New Roman" panose="02020603050405020304" pitchFamily="18" charset="0"/>
                          <a:cs typeface="Times New Roman" panose="02020603050405020304" pitchFamily="18" charset="0"/>
                        </a:rPr>
                        <a:t>N(0.8,0.1)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i="0" dirty="0">
                          <a:latin typeface="Times New Roman" panose="02020603050405020304" pitchFamily="18" charset="0"/>
                          <a:cs typeface="Times New Roman" panose="02020603050405020304" pitchFamily="18" charset="0"/>
                        </a:rPr>
                        <a:t>N(0.8,0.1)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2000" b="0" i="0" dirty="0">
                          <a:latin typeface="Times New Roman" panose="02020603050405020304" pitchFamily="18" charset="0"/>
                          <a:cs typeface="Times New Roman" panose="02020603050405020304" pitchFamily="18" charset="0"/>
                        </a:rPr>
                        <a:t>14.374</a:t>
                      </a:r>
                      <a:endParaRPr lang="en-US" sz="2000" b="0" i="0" dirty="0">
                        <a:solidFill>
                          <a:srgbClr val="C00000"/>
                        </a:solidFill>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2000" b="0" i="0" dirty="0">
                          <a:latin typeface="Times New Roman" panose="02020603050405020304" pitchFamily="18" charset="0"/>
                          <a:cs typeface="Times New Roman" panose="02020603050405020304" pitchFamily="18" charset="0"/>
                        </a:rPr>
                        <a:t>1.65e-01</a:t>
                      </a:r>
                      <a:endParaRPr lang="en-US" sz="2000" b="0" i="0" dirty="0">
                        <a:solidFill>
                          <a:srgbClr val="C00000"/>
                        </a:solidFill>
                        <a:latin typeface="Times New Roman" panose="02020603050405020304" pitchFamily="18" charset="0"/>
                        <a:cs typeface="Times New Roman" panose="02020603050405020304" pitchFamily="18"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1"/>
                  </a:ext>
                </a:extLst>
              </a:tr>
              <a:tr h="434280">
                <a:tc>
                  <a:txBody>
                    <a:bodyPr/>
                    <a:lstStyle/>
                    <a:p>
                      <a:r>
                        <a:rPr lang="en-US" sz="2000" b="0" i="0" dirty="0">
                          <a:latin typeface="Times New Roman" panose="02020603050405020304" pitchFamily="18" charset="0"/>
                          <a:cs typeface="Times New Roman" panose="02020603050405020304" pitchFamily="18" charset="0"/>
                        </a:rPr>
                        <a:t>10,000</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2000" b="0" i="0" dirty="0">
                          <a:latin typeface="Times New Roman" panose="02020603050405020304" pitchFamily="18" charset="0"/>
                          <a:cs typeface="Times New Roman" panose="02020603050405020304" pitchFamily="18" charset="0"/>
                        </a:rPr>
                        <a:t>N(0.8,0.1)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i="0" dirty="0">
                          <a:latin typeface="Times New Roman" panose="02020603050405020304" pitchFamily="18" charset="0"/>
                          <a:cs typeface="Times New Roman" panose="02020603050405020304" pitchFamily="18" charset="0"/>
                        </a:rPr>
                        <a:t>N(0.8,0.1)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2000" b="0" i="0" dirty="0">
                          <a:latin typeface="Times New Roman" panose="02020603050405020304" pitchFamily="18" charset="0"/>
                          <a:cs typeface="Times New Roman" panose="02020603050405020304" pitchFamily="18" charset="0"/>
                        </a:rPr>
                        <a:t>14.374</a:t>
                      </a:r>
                      <a:endParaRPr lang="en-US" sz="2000" b="0" i="0" dirty="0">
                        <a:solidFill>
                          <a:srgbClr val="C00000"/>
                        </a:solidFill>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2000" b="0" i="0" dirty="0">
                          <a:latin typeface="Times New Roman" panose="02020603050405020304" pitchFamily="18" charset="0"/>
                          <a:cs typeface="Times New Roman" panose="02020603050405020304" pitchFamily="18" charset="0"/>
                        </a:rPr>
                        <a:t>1.65e-01</a:t>
                      </a:r>
                      <a:endParaRPr lang="en-US" sz="2000" b="0" i="0" dirty="0">
                        <a:solidFill>
                          <a:srgbClr val="C00000"/>
                        </a:solidFill>
                        <a:latin typeface="Times New Roman" panose="02020603050405020304" pitchFamily="18" charset="0"/>
                        <a:cs typeface="Times New Roman" panose="02020603050405020304" pitchFamily="18"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2"/>
                  </a:ext>
                </a:extLst>
              </a:tr>
              <a:tr h="463494">
                <a:tc>
                  <a:txBody>
                    <a:bodyPr/>
                    <a:lstStyle/>
                    <a:p>
                      <a:r>
                        <a:rPr lang="en-US" sz="2000" b="0" i="0" dirty="0">
                          <a:latin typeface="Times New Roman" panose="02020603050405020304" pitchFamily="18" charset="0"/>
                          <a:cs typeface="Times New Roman" panose="02020603050405020304" pitchFamily="18" charset="0"/>
                        </a:rPr>
                        <a:t>1000</a:t>
                      </a: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2000" b="0" i="0" dirty="0">
                          <a:latin typeface="Times New Roman" panose="02020603050405020304" pitchFamily="18" charset="0"/>
                          <a:cs typeface="Times New Roman" panose="02020603050405020304" pitchFamily="18" charset="0"/>
                        </a:rPr>
                        <a:t>N(0.8,0.1)</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i="0" dirty="0">
                          <a:latin typeface="Times New Roman" panose="02020603050405020304" pitchFamily="18" charset="0"/>
                          <a:cs typeface="Times New Roman" panose="02020603050405020304" pitchFamily="18" charset="0"/>
                        </a:rPr>
                        <a:t>N(0.8,0.1)</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2000" b="0" i="0" dirty="0">
                          <a:latin typeface="Times New Roman" panose="02020603050405020304" pitchFamily="18" charset="0"/>
                          <a:cs typeface="Times New Roman" panose="02020603050405020304" pitchFamily="18" charset="0"/>
                        </a:rPr>
                        <a:t>14.374</a:t>
                      </a:r>
                      <a:endParaRPr lang="en-US" sz="2000" b="0" i="0" dirty="0">
                        <a:solidFill>
                          <a:srgbClr val="C00000"/>
                        </a:solidFill>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2000" b="0" i="0" dirty="0">
                          <a:latin typeface="Times New Roman" panose="02020603050405020304" pitchFamily="18" charset="0"/>
                          <a:cs typeface="Times New Roman" panose="02020603050405020304" pitchFamily="18" charset="0"/>
                        </a:rPr>
                        <a:t>1.65e-01</a:t>
                      </a:r>
                      <a:endParaRPr lang="en-US" sz="2000" b="0" i="0" dirty="0">
                        <a:solidFill>
                          <a:srgbClr val="C00000"/>
                        </a:solidFill>
                        <a:latin typeface="Times New Roman" panose="02020603050405020304" pitchFamily="18" charset="0"/>
                        <a:cs typeface="Times New Roman" panose="02020603050405020304" pitchFamily="18"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3"/>
                  </a:ext>
                </a:extLst>
              </a:tr>
              <a:tr h="463494">
                <a:tc>
                  <a:txBody>
                    <a:bodyPr/>
                    <a:lstStyle/>
                    <a:p>
                      <a:r>
                        <a:rPr lang="en-US" sz="2000" b="0" i="0" dirty="0">
                          <a:solidFill>
                            <a:schemeClr val="tx1"/>
                          </a:solidFill>
                          <a:latin typeface="Times New Roman" panose="02020603050405020304" pitchFamily="18" charset="0"/>
                          <a:cs typeface="Times New Roman" panose="02020603050405020304" pitchFamily="18" charset="0"/>
                        </a:rPr>
                        <a:t>500</a:t>
                      </a: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2000" b="0" i="0" dirty="0">
                          <a:solidFill>
                            <a:schemeClr val="tx1"/>
                          </a:solidFill>
                          <a:latin typeface="Times New Roman" panose="02020603050405020304" pitchFamily="18" charset="0"/>
                          <a:cs typeface="Times New Roman" panose="02020603050405020304" pitchFamily="18" charset="0"/>
                        </a:rPr>
                        <a:t>N(0.8,0.1)</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i="0" dirty="0">
                          <a:solidFill>
                            <a:schemeClr val="tx1"/>
                          </a:solidFill>
                          <a:latin typeface="Times New Roman" panose="02020603050405020304" pitchFamily="18" charset="0"/>
                          <a:cs typeface="Times New Roman" panose="02020603050405020304" pitchFamily="18" charset="0"/>
                        </a:rPr>
                        <a:t>N(0.8,0.1)</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2000" b="0" i="0" dirty="0">
                          <a:solidFill>
                            <a:schemeClr val="tx1"/>
                          </a:solidFill>
                          <a:latin typeface="Times New Roman" panose="02020603050405020304" pitchFamily="18" charset="0"/>
                          <a:cs typeface="Times New Roman" panose="02020603050405020304" pitchFamily="18" charset="0"/>
                        </a:rPr>
                        <a:t>14.374</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2000" b="0" i="0" dirty="0">
                          <a:solidFill>
                            <a:schemeClr val="tx1"/>
                          </a:solidFill>
                          <a:latin typeface="Times New Roman" panose="02020603050405020304" pitchFamily="18" charset="0"/>
                          <a:cs typeface="Times New Roman" panose="02020603050405020304" pitchFamily="18" charset="0"/>
                        </a:rPr>
                        <a:t>1.65e-01</a:t>
                      </a: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4"/>
                  </a:ext>
                </a:extLst>
              </a:tr>
              <a:tr h="463494">
                <a:tc>
                  <a:txBody>
                    <a:bodyPr/>
                    <a:lstStyle/>
                    <a:p>
                      <a:r>
                        <a:rPr lang="en-US" sz="2000" b="0" i="0" dirty="0">
                          <a:solidFill>
                            <a:schemeClr val="bg1">
                              <a:lumMod val="50000"/>
                            </a:schemeClr>
                          </a:solidFill>
                          <a:latin typeface="Times New Roman" panose="02020603050405020304" pitchFamily="18" charset="0"/>
                          <a:cs typeface="Times New Roman" panose="02020603050405020304" pitchFamily="18" charset="0"/>
                        </a:rPr>
                        <a:t>200</a:t>
                      </a: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000" b="0" i="0" dirty="0">
                          <a:solidFill>
                            <a:schemeClr val="bg1">
                              <a:lumMod val="50000"/>
                            </a:schemeClr>
                          </a:solidFill>
                          <a:latin typeface="Times New Roman" panose="02020603050405020304" pitchFamily="18" charset="0"/>
                          <a:cs typeface="Times New Roman" panose="02020603050405020304" pitchFamily="18" charset="0"/>
                        </a:rPr>
                        <a:t>N(0.8,0.1)</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i="0" dirty="0">
                          <a:solidFill>
                            <a:schemeClr val="bg1">
                              <a:lumMod val="50000"/>
                            </a:schemeClr>
                          </a:solidFill>
                          <a:latin typeface="Times New Roman" panose="02020603050405020304" pitchFamily="18" charset="0"/>
                          <a:cs typeface="Times New Roman" panose="02020603050405020304" pitchFamily="18" charset="0"/>
                        </a:rPr>
                        <a:t>N(0.8,0.1)</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000" b="0" i="0" dirty="0">
                          <a:solidFill>
                            <a:schemeClr val="bg1">
                              <a:lumMod val="50000"/>
                            </a:schemeClr>
                          </a:solidFill>
                          <a:latin typeface="Times New Roman" panose="02020603050405020304" pitchFamily="18" charset="0"/>
                          <a:cs typeface="Times New Roman" panose="02020603050405020304" pitchFamily="18" charset="0"/>
                        </a:rPr>
                        <a:t>14.374</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000" b="0" i="0" dirty="0">
                          <a:solidFill>
                            <a:schemeClr val="bg1">
                              <a:lumMod val="50000"/>
                            </a:schemeClr>
                          </a:solidFill>
                          <a:latin typeface="Times New Roman" panose="02020603050405020304" pitchFamily="18" charset="0"/>
                          <a:cs typeface="Times New Roman" panose="02020603050405020304" pitchFamily="18" charset="0"/>
                        </a:rPr>
                        <a:t>1.66e-01</a:t>
                      </a: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463494">
                <a:tc>
                  <a:txBody>
                    <a:bodyPr/>
                    <a:lstStyle/>
                    <a:p>
                      <a:r>
                        <a:rPr lang="en-US" sz="2000" b="0" i="0" dirty="0">
                          <a:solidFill>
                            <a:schemeClr val="bg1">
                              <a:lumMod val="50000"/>
                            </a:schemeClr>
                          </a:solidFill>
                          <a:latin typeface="Times New Roman" panose="02020603050405020304" pitchFamily="18" charset="0"/>
                          <a:cs typeface="Times New Roman" panose="02020603050405020304" pitchFamily="18" charset="0"/>
                        </a:rPr>
                        <a:t>100</a:t>
                      </a: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000" b="0" i="0" dirty="0">
                          <a:solidFill>
                            <a:schemeClr val="bg1">
                              <a:lumMod val="50000"/>
                            </a:schemeClr>
                          </a:solidFill>
                          <a:latin typeface="Times New Roman" panose="02020603050405020304" pitchFamily="18" charset="0"/>
                          <a:cs typeface="Times New Roman" panose="02020603050405020304" pitchFamily="18" charset="0"/>
                        </a:rPr>
                        <a:t>N(0.8,0.1)</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i="0" dirty="0">
                          <a:solidFill>
                            <a:schemeClr val="bg1">
                              <a:lumMod val="50000"/>
                            </a:schemeClr>
                          </a:solidFill>
                          <a:latin typeface="Times New Roman" panose="02020603050405020304" pitchFamily="18" charset="0"/>
                          <a:cs typeface="Times New Roman" panose="02020603050405020304" pitchFamily="18" charset="0"/>
                        </a:rPr>
                        <a:t>N(0.8,0.1)</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000" b="0" i="0" dirty="0">
                          <a:solidFill>
                            <a:schemeClr val="bg1">
                              <a:lumMod val="50000"/>
                            </a:schemeClr>
                          </a:solidFill>
                          <a:latin typeface="Times New Roman" panose="02020603050405020304" pitchFamily="18" charset="0"/>
                          <a:cs typeface="Times New Roman" panose="02020603050405020304" pitchFamily="18" charset="0"/>
                        </a:rPr>
                        <a:t>14.376</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000" b="0" i="0" dirty="0">
                          <a:solidFill>
                            <a:schemeClr val="bg1">
                              <a:lumMod val="50000"/>
                            </a:schemeClr>
                          </a:solidFill>
                          <a:latin typeface="Times New Roman" panose="02020603050405020304" pitchFamily="18" charset="0"/>
                          <a:cs typeface="Times New Roman" panose="02020603050405020304" pitchFamily="18" charset="0"/>
                        </a:rPr>
                        <a:t>1.73e-01</a:t>
                      </a: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463494">
                <a:tc>
                  <a:txBody>
                    <a:bodyPr/>
                    <a:lstStyle/>
                    <a:p>
                      <a:r>
                        <a:rPr lang="en-US" sz="2000" b="0" i="0" dirty="0">
                          <a:solidFill>
                            <a:schemeClr val="bg1">
                              <a:lumMod val="50000"/>
                            </a:schemeClr>
                          </a:solidFill>
                          <a:latin typeface="Times New Roman" panose="02020603050405020304" pitchFamily="18" charset="0"/>
                          <a:cs typeface="Times New Roman" panose="02020603050405020304" pitchFamily="18" charset="0"/>
                        </a:rPr>
                        <a:t>50</a:t>
                      </a: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000" b="0" i="0" dirty="0">
                          <a:solidFill>
                            <a:schemeClr val="bg1">
                              <a:lumMod val="50000"/>
                            </a:schemeClr>
                          </a:solidFill>
                          <a:latin typeface="Times New Roman" panose="02020603050405020304" pitchFamily="18" charset="0"/>
                          <a:cs typeface="Times New Roman" panose="02020603050405020304" pitchFamily="18" charset="0"/>
                        </a:rPr>
                        <a:t>N(0.8,0.1)</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i="0" dirty="0">
                          <a:solidFill>
                            <a:schemeClr val="bg1">
                              <a:lumMod val="50000"/>
                            </a:schemeClr>
                          </a:solidFill>
                          <a:latin typeface="Times New Roman" panose="02020603050405020304" pitchFamily="18" charset="0"/>
                          <a:cs typeface="Times New Roman" panose="02020603050405020304" pitchFamily="18" charset="0"/>
                        </a:rPr>
                        <a:t>N(0.8,0.1)</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000" b="0" i="0" dirty="0">
                          <a:solidFill>
                            <a:schemeClr val="bg1">
                              <a:lumMod val="50000"/>
                            </a:schemeClr>
                          </a:solidFill>
                          <a:latin typeface="Times New Roman" panose="02020603050405020304" pitchFamily="18" charset="0"/>
                          <a:cs typeface="Times New Roman" panose="02020603050405020304" pitchFamily="18" charset="0"/>
                        </a:rPr>
                        <a:t>14.372</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377" rtl="0" eaLnBrk="1" fontAlgn="auto" latinLnBrk="0" hangingPunct="1">
                        <a:lnSpc>
                          <a:spcPct val="100000"/>
                        </a:lnSpc>
                        <a:spcBef>
                          <a:spcPts val="0"/>
                        </a:spcBef>
                        <a:spcAft>
                          <a:spcPts val="0"/>
                        </a:spcAft>
                        <a:buClrTx/>
                        <a:buSzTx/>
                        <a:buFontTx/>
                        <a:buNone/>
                        <a:tabLst/>
                        <a:defRPr/>
                      </a:pPr>
                      <a:r>
                        <a:rPr lang="cs-CZ" sz="2000" kern="1200" dirty="0">
                          <a:solidFill>
                            <a:schemeClr val="bg1">
                              <a:lumMod val="50000"/>
                            </a:schemeClr>
                          </a:solidFill>
                          <a:effectLst/>
                          <a:latin typeface="Times New Roman" panose="02020603050405020304" pitchFamily="18" charset="0"/>
                          <a:ea typeface="+mn-ea"/>
                          <a:cs typeface="Times New Roman" panose="02020603050405020304" pitchFamily="18" charset="0"/>
                        </a:rPr>
                        <a:t>1.59e-01</a:t>
                      </a: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463494">
                <a:tc>
                  <a:txBody>
                    <a:bodyPr/>
                    <a:lstStyle/>
                    <a:p>
                      <a:r>
                        <a:rPr lang="en-US" sz="2000" b="0" i="0" dirty="0">
                          <a:solidFill>
                            <a:schemeClr val="bg1">
                              <a:lumMod val="50000"/>
                            </a:schemeClr>
                          </a:solidFill>
                          <a:latin typeface="Times New Roman" panose="02020603050405020304" pitchFamily="18" charset="0"/>
                          <a:cs typeface="Times New Roman" panose="02020603050405020304" pitchFamily="18" charset="0"/>
                        </a:rPr>
                        <a:t>20</a:t>
                      </a: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000" b="0" i="0" dirty="0">
                          <a:solidFill>
                            <a:schemeClr val="bg1">
                              <a:lumMod val="50000"/>
                            </a:schemeClr>
                          </a:solidFill>
                          <a:latin typeface="Times New Roman" panose="02020603050405020304" pitchFamily="18" charset="0"/>
                          <a:cs typeface="Times New Roman" panose="02020603050405020304" pitchFamily="18" charset="0"/>
                        </a:rPr>
                        <a:t>N(0.8,0.1)</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i="0" dirty="0">
                          <a:solidFill>
                            <a:schemeClr val="bg1">
                              <a:lumMod val="50000"/>
                            </a:schemeClr>
                          </a:solidFill>
                          <a:latin typeface="Times New Roman" panose="02020603050405020304" pitchFamily="18" charset="0"/>
                          <a:cs typeface="Times New Roman" panose="02020603050405020304" pitchFamily="18" charset="0"/>
                        </a:rPr>
                        <a:t>N(0.8,0.1)</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000" b="0" i="0" dirty="0">
                          <a:solidFill>
                            <a:schemeClr val="bg1">
                              <a:lumMod val="50000"/>
                            </a:schemeClr>
                          </a:solidFill>
                          <a:latin typeface="Times New Roman" panose="02020603050405020304" pitchFamily="18" charset="0"/>
                          <a:cs typeface="Times New Roman" panose="02020603050405020304" pitchFamily="18" charset="0"/>
                        </a:rPr>
                        <a:t>14.363</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377" rtl="0" eaLnBrk="1" fontAlgn="auto" latinLnBrk="0" hangingPunct="1">
                        <a:lnSpc>
                          <a:spcPct val="100000"/>
                        </a:lnSpc>
                        <a:spcBef>
                          <a:spcPts val="0"/>
                        </a:spcBef>
                        <a:spcAft>
                          <a:spcPts val="0"/>
                        </a:spcAft>
                        <a:buClrTx/>
                        <a:buSzTx/>
                        <a:buFontTx/>
                        <a:buNone/>
                        <a:tabLst/>
                        <a:defRPr/>
                      </a:pPr>
                      <a:r>
                        <a:rPr lang="cs-CZ" sz="2000" kern="1200" dirty="0">
                          <a:solidFill>
                            <a:schemeClr val="bg1">
                              <a:lumMod val="50000"/>
                            </a:schemeClr>
                          </a:solidFill>
                          <a:effectLst/>
                          <a:latin typeface="Times New Roman" panose="02020603050405020304" pitchFamily="18" charset="0"/>
                          <a:ea typeface="+mn-ea"/>
                          <a:cs typeface="Times New Roman" panose="02020603050405020304" pitchFamily="18" charset="0"/>
                        </a:rPr>
                        <a:t>1.40e-01</a:t>
                      </a: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r h="463494">
                <a:tc>
                  <a:txBody>
                    <a:bodyPr/>
                    <a:lstStyle/>
                    <a:p>
                      <a:r>
                        <a:rPr lang="en-US" sz="2000" b="0" i="0">
                          <a:solidFill>
                            <a:schemeClr val="bg1">
                              <a:lumMod val="50000"/>
                            </a:schemeClr>
                          </a:solidFill>
                          <a:latin typeface="Times New Roman" panose="02020603050405020304" pitchFamily="18" charset="0"/>
                          <a:cs typeface="Times New Roman" panose="02020603050405020304" pitchFamily="18" charset="0"/>
                        </a:rPr>
                        <a:t>10</a:t>
                      </a:r>
                      <a:endParaRPr lang="en-US" sz="2000" b="0" i="0" dirty="0">
                        <a:solidFill>
                          <a:schemeClr val="bg1">
                            <a:lumMod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000" b="0" i="0" dirty="0">
                          <a:solidFill>
                            <a:schemeClr val="bg1">
                              <a:lumMod val="50000"/>
                            </a:schemeClr>
                          </a:solidFill>
                          <a:latin typeface="Times New Roman" panose="02020603050405020304" pitchFamily="18" charset="0"/>
                          <a:cs typeface="Times New Roman" panose="02020603050405020304" pitchFamily="18" charset="0"/>
                        </a:rPr>
                        <a:t>N(0.8,0.1)</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i="0" dirty="0">
                          <a:solidFill>
                            <a:schemeClr val="bg1">
                              <a:lumMod val="50000"/>
                            </a:schemeClr>
                          </a:solidFill>
                          <a:latin typeface="Times New Roman" panose="02020603050405020304" pitchFamily="18" charset="0"/>
                          <a:cs typeface="Times New Roman" panose="02020603050405020304" pitchFamily="18" charset="0"/>
                        </a:rPr>
                        <a:t>N(0.8,0.1)</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2000" b="0" i="0">
                          <a:solidFill>
                            <a:schemeClr val="bg1">
                              <a:lumMod val="50000"/>
                            </a:schemeClr>
                          </a:solidFill>
                          <a:latin typeface="Times New Roman" panose="02020603050405020304" pitchFamily="18" charset="0"/>
                          <a:cs typeface="Times New Roman" panose="02020603050405020304" pitchFamily="18" charset="0"/>
                        </a:rPr>
                        <a:t>14.356</a:t>
                      </a:r>
                      <a:endParaRPr lang="en-US" sz="2000" b="0" i="0" dirty="0">
                        <a:solidFill>
                          <a:schemeClr val="bg1">
                            <a:lumMod val="50000"/>
                          </a:schemeClr>
                        </a:solidFill>
                        <a:latin typeface="Times New Roman" panose="02020603050405020304" pitchFamily="18" charset="0"/>
                        <a:cs typeface="Times New Roman" panose="02020603050405020304" pitchFamily="18"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377" rtl="0" eaLnBrk="1" fontAlgn="auto" latinLnBrk="0" hangingPunct="1">
                        <a:lnSpc>
                          <a:spcPct val="100000"/>
                        </a:lnSpc>
                        <a:spcBef>
                          <a:spcPts val="0"/>
                        </a:spcBef>
                        <a:spcAft>
                          <a:spcPts val="0"/>
                        </a:spcAft>
                        <a:buClrTx/>
                        <a:buSzTx/>
                        <a:buFontTx/>
                        <a:buNone/>
                        <a:tabLst/>
                        <a:defRPr/>
                      </a:pPr>
                      <a:r>
                        <a:rPr lang="cs-CZ" sz="2000" kern="1200" dirty="0">
                          <a:solidFill>
                            <a:schemeClr val="bg1">
                              <a:lumMod val="50000"/>
                            </a:schemeClr>
                          </a:solidFill>
                          <a:effectLst/>
                          <a:latin typeface="Times New Roman" panose="02020603050405020304" pitchFamily="18" charset="0"/>
                          <a:ea typeface="+mn-ea"/>
                          <a:cs typeface="Times New Roman" panose="02020603050405020304" pitchFamily="18" charset="0"/>
                        </a:rPr>
                        <a:t>1.32</a:t>
                      </a:r>
                      <a:r>
                        <a:rPr lang="en-US" sz="2000" b="0" i="0" kern="1200" dirty="0">
                          <a:solidFill>
                            <a:schemeClr val="bg1">
                              <a:lumMod val="50000"/>
                            </a:schemeClr>
                          </a:solidFill>
                          <a:effectLst/>
                          <a:latin typeface="Times New Roman" panose="02020603050405020304" pitchFamily="18" charset="0"/>
                          <a:ea typeface="+mn-ea"/>
                          <a:cs typeface="Times New Roman" panose="02020603050405020304" pitchFamily="18" charset="0"/>
                        </a:rPr>
                        <a:t>e-01</a:t>
                      </a:r>
                      <a:endParaRPr lang="cs-CZ" sz="2000" kern="1200" dirty="0">
                        <a:solidFill>
                          <a:schemeClr val="bg1">
                            <a:lumMod val="50000"/>
                          </a:schemeClr>
                        </a:solidFill>
                        <a:effectLst/>
                        <a:latin typeface="Times New Roman" panose="02020603050405020304" pitchFamily="18" charset="0"/>
                        <a:ea typeface="+mn-ea"/>
                        <a:cs typeface="Times New Roman" panose="02020603050405020304" pitchFamily="18"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9"/>
                  </a:ext>
                </a:extLst>
              </a:tr>
            </a:tbl>
          </a:graphicData>
        </a:graphic>
      </p:graphicFrame>
      <p:sp>
        <p:nvSpPr>
          <p:cNvPr id="12" name="Title 13"/>
          <p:cNvSpPr>
            <a:spLocks noGrp="1"/>
          </p:cNvSpPr>
          <p:nvPr>
            <p:ph type="title"/>
          </p:nvPr>
        </p:nvSpPr>
        <p:spPr>
          <a:xfrm>
            <a:off x="144675" y="1113155"/>
            <a:ext cx="11645475" cy="606111"/>
          </a:xfrm>
        </p:spPr>
        <p:txBody>
          <a:bodyPr>
            <a:normAutofit/>
          </a:bodyPr>
          <a:lstStyle/>
          <a:p>
            <a:r>
              <a:rPr lang="en-US" sz="2400" dirty="0">
                <a:latin typeface="Times" charset="0"/>
              </a:rPr>
              <a:t>MCS</a:t>
            </a:r>
            <a:r>
              <a:rPr lang="mr-IN" sz="2400" dirty="0">
                <a:latin typeface="Times" charset="0"/>
              </a:rPr>
              <a:t>–</a:t>
            </a:r>
            <a:r>
              <a:rPr lang="en-US" sz="2400" dirty="0">
                <a:latin typeface="Times" charset="0"/>
              </a:rPr>
              <a:t> sample size study	</a:t>
            </a:r>
            <a:endParaRPr lang="en-US" sz="2400" dirty="0"/>
          </a:p>
        </p:txBody>
      </p:sp>
      <p:sp>
        <p:nvSpPr>
          <p:cNvPr id="5" name="Title 1"/>
          <p:cNvSpPr txBox="1">
            <a:spLocks/>
          </p:cNvSpPr>
          <p:nvPr/>
        </p:nvSpPr>
        <p:spPr>
          <a:xfrm>
            <a:off x="95697" y="342100"/>
            <a:ext cx="10515600" cy="1325563"/>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070C0"/>
                </a:solidFill>
              </a:rPr>
              <a:t>UQ results with Dakota</a:t>
            </a:r>
          </a:p>
        </p:txBody>
      </p:sp>
      <p:sp>
        <p:nvSpPr>
          <p:cNvPr id="2" name="Slide Number Placeholder 1">
            <a:extLst>
              <a:ext uri="{FF2B5EF4-FFF2-40B4-BE49-F238E27FC236}">
                <a16:creationId xmlns:a16="http://schemas.microsoft.com/office/drawing/2014/main" id="{EA6A34D0-FA28-4D3B-8F17-F443561A8F1F}"/>
              </a:ext>
            </a:extLst>
          </p:cNvPr>
          <p:cNvSpPr>
            <a:spLocks noGrp="1"/>
          </p:cNvSpPr>
          <p:nvPr>
            <p:ph type="sldNum" sz="quarter" idx="12"/>
          </p:nvPr>
        </p:nvSpPr>
        <p:spPr/>
        <p:txBody>
          <a:bodyPr/>
          <a:lstStyle/>
          <a:p>
            <a:fld id="{0EE47520-9F46-3846-B147-B51CBCCE15E4}" type="slidenum">
              <a:rPr lang="en-US" smtClean="0"/>
              <a:t>10</a:t>
            </a:fld>
            <a:endParaRPr lang="en-US"/>
          </a:p>
        </p:txBody>
      </p:sp>
    </p:spTree>
    <p:extLst>
      <p:ext uri="{BB962C8B-B14F-4D97-AF65-F5344CB8AC3E}">
        <p14:creationId xmlns:p14="http://schemas.microsoft.com/office/powerpoint/2010/main" val="13511971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9809" y="0"/>
            <a:ext cx="10515600" cy="1325563"/>
          </a:xfrm>
        </p:spPr>
        <p:txBody>
          <a:bodyPr>
            <a:normAutofit/>
          </a:bodyPr>
          <a:lstStyle/>
          <a:p>
            <a:r>
              <a:rPr lang="en-US" sz="4000" b="1" dirty="0">
                <a:solidFill>
                  <a:srgbClr val="0070C0"/>
                </a:solidFill>
              </a:rPr>
              <a:t>Implementation of </a:t>
            </a:r>
            <a:r>
              <a:rPr lang="en-US" sz="4000" b="1" dirty="0" err="1">
                <a:solidFill>
                  <a:srgbClr val="0070C0"/>
                </a:solidFill>
              </a:rPr>
              <a:t>MFiX</a:t>
            </a:r>
            <a:r>
              <a:rPr lang="en-US" sz="4000" b="1" dirty="0">
                <a:solidFill>
                  <a:srgbClr val="0070C0"/>
                </a:solidFill>
              </a:rPr>
              <a:t> in Dakota </a:t>
            </a:r>
          </a:p>
        </p:txBody>
      </p:sp>
      <p:sp>
        <p:nvSpPr>
          <p:cNvPr id="6" name="Rectangle: Rounded Corners 5">
            <a:extLst>
              <a:ext uri="{FF2B5EF4-FFF2-40B4-BE49-F238E27FC236}">
                <a16:creationId xmlns:a16="http://schemas.microsoft.com/office/drawing/2014/main" id="{63E8D872-41E8-4E70-A606-327CF478A890}"/>
              </a:ext>
            </a:extLst>
          </p:cNvPr>
          <p:cNvSpPr/>
          <p:nvPr/>
        </p:nvSpPr>
        <p:spPr>
          <a:xfrm>
            <a:off x="442290" y="1027242"/>
            <a:ext cx="7298202" cy="701749"/>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dirty="0">
                <a:latin typeface="Arial" charset="0"/>
              </a:rPr>
              <a:t>Identify uncertain input parameters</a:t>
            </a:r>
            <a:endParaRPr lang="en-US" sz="2800" dirty="0">
              <a:solidFill>
                <a:schemeClr val="bg2">
                  <a:lumMod val="75000"/>
                </a:schemeClr>
              </a:solidFill>
            </a:endParaRPr>
          </a:p>
        </p:txBody>
      </p:sp>
      <p:sp>
        <p:nvSpPr>
          <p:cNvPr id="7" name="Rectangle: Rounded Corners 6">
            <a:extLst>
              <a:ext uri="{FF2B5EF4-FFF2-40B4-BE49-F238E27FC236}">
                <a16:creationId xmlns:a16="http://schemas.microsoft.com/office/drawing/2014/main" id="{96F5D792-343E-48C3-90B4-02FC1176C006}"/>
              </a:ext>
            </a:extLst>
          </p:cNvPr>
          <p:cNvSpPr/>
          <p:nvPr/>
        </p:nvSpPr>
        <p:spPr>
          <a:xfrm>
            <a:off x="442290" y="2057067"/>
            <a:ext cx="7298203" cy="866886"/>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dirty="0">
                <a:latin typeface="Arial" charset="0"/>
              </a:rPr>
              <a:t>Characterize input uncertainties and map them into Dakota variable specifications</a:t>
            </a:r>
            <a:endParaRPr lang="en-US" sz="2800" dirty="0">
              <a:solidFill>
                <a:schemeClr val="bg2">
                  <a:lumMod val="75000"/>
                </a:schemeClr>
              </a:solidFill>
            </a:endParaRPr>
          </a:p>
        </p:txBody>
      </p:sp>
      <p:sp>
        <p:nvSpPr>
          <p:cNvPr id="8" name="Rectangle: Rounded Corners 7">
            <a:extLst>
              <a:ext uri="{FF2B5EF4-FFF2-40B4-BE49-F238E27FC236}">
                <a16:creationId xmlns:a16="http://schemas.microsoft.com/office/drawing/2014/main" id="{3D09D1CF-D14D-440E-AC55-818A81091CD6}"/>
              </a:ext>
            </a:extLst>
          </p:cNvPr>
          <p:cNvSpPr/>
          <p:nvPr/>
        </p:nvSpPr>
        <p:spPr>
          <a:xfrm>
            <a:off x="442289" y="3252029"/>
            <a:ext cx="7298203" cy="866886"/>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dirty="0">
                <a:latin typeface="Arial" charset="0"/>
              </a:rPr>
              <a:t>Select a method appropriate to variables, goal, and problem</a:t>
            </a:r>
            <a:endParaRPr lang="en-US" sz="2800" dirty="0">
              <a:solidFill>
                <a:schemeClr val="bg2">
                  <a:lumMod val="75000"/>
                </a:schemeClr>
              </a:solidFill>
            </a:endParaRPr>
          </a:p>
        </p:txBody>
      </p:sp>
      <p:sp>
        <p:nvSpPr>
          <p:cNvPr id="9" name="Rectangle: Rounded Corners 8">
            <a:extLst>
              <a:ext uri="{FF2B5EF4-FFF2-40B4-BE49-F238E27FC236}">
                <a16:creationId xmlns:a16="http://schemas.microsoft.com/office/drawing/2014/main" id="{0A840F38-B033-460E-AD1A-C6D06F148D2A}"/>
              </a:ext>
            </a:extLst>
          </p:cNvPr>
          <p:cNvSpPr/>
          <p:nvPr/>
        </p:nvSpPr>
        <p:spPr>
          <a:xfrm>
            <a:off x="442290" y="4407761"/>
            <a:ext cx="7298203" cy="866886"/>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dirty="0">
                <a:latin typeface="Arial" charset="0"/>
              </a:rPr>
              <a:t>Set up Dakota input file and interface to simulation</a:t>
            </a:r>
            <a:endParaRPr lang="en-US" sz="2800" dirty="0">
              <a:solidFill>
                <a:schemeClr val="bg2">
                  <a:lumMod val="75000"/>
                </a:schemeClr>
              </a:solidFill>
            </a:endParaRPr>
          </a:p>
        </p:txBody>
      </p:sp>
      <p:sp>
        <p:nvSpPr>
          <p:cNvPr id="10" name="Rectangle: Rounded Corners 9">
            <a:extLst>
              <a:ext uri="{FF2B5EF4-FFF2-40B4-BE49-F238E27FC236}">
                <a16:creationId xmlns:a16="http://schemas.microsoft.com/office/drawing/2014/main" id="{45A9C1FB-6DA0-4867-B18E-B71D20DC1D7B}"/>
              </a:ext>
            </a:extLst>
          </p:cNvPr>
          <p:cNvSpPr/>
          <p:nvPr/>
        </p:nvSpPr>
        <p:spPr>
          <a:xfrm>
            <a:off x="442290" y="5592678"/>
            <a:ext cx="7298203" cy="542308"/>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dirty="0">
                <a:latin typeface="Arial" charset="0"/>
              </a:rPr>
              <a:t>Run study</a:t>
            </a:r>
            <a:endParaRPr lang="en-US" sz="2800" dirty="0">
              <a:solidFill>
                <a:schemeClr val="bg2">
                  <a:lumMod val="75000"/>
                </a:schemeClr>
              </a:solidFill>
            </a:endParaRPr>
          </a:p>
        </p:txBody>
      </p:sp>
      <p:sp>
        <p:nvSpPr>
          <p:cNvPr id="11" name="Arrow: Down 10">
            <a:extLst>
              <a:ext uri="{FF2B5EF4-FFF2-40B4-BE49-F238E27FC236}">
                <a16:creationId xmlns:a16="http://schemas.microsoft.com/office/drawing/2014/main" id="{AB079CDC-4AC1-45DE-9B27-09C07276CA39}"/>
              </a:ext>
            </a:extLst>
          </p:cNvPr>
          <p:cNvSpPr/>
          <p:nvPr/>
        </p:nvSpPr>
        <p:spPr>
          <a:xfrm>
            <a:off x="3711803" y="1728991"/>
            <a:ext cx="477419" cy="328076"/>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2" name="Arrow: Down 11">
            <a:extLst>
              <a:ext uri="{FF2B5EF4-FFF2-40B4-BE49-F238E27FC236}">
                <a16:creationId xmlns:a16="http://schemas.microsoft.com/office/drawing/2014/main" id="{DD542448-E21A-4E42-BAC0-8A44B334F9EB}"/>
              </a:ext>
            </a:extLst>
          </p:cNvPr>
          <p:cNvSpPr/>
          <p:nvPr/>
        </p:nvSpPr>
        <p:spPr>
          <a:xfrm>
            <a:off x="3725978" y="2934004"/>
            <a:ext cx="477419" cy="328076"/>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3" name="Arrow: Down 12">
            <a:extLst>
              <a:ext uri="{FF2B5EF4-FFF2-40B4-BE49-F238E27FC236}">
                <a16:creationId xmlns:a16="http://schemas.microsoft.com/office/drawing/2014/main" id="{3560A431-43BB-470A-8C98-B9663ECC00F2}"/>
              </a:ext>
            </a:extLst>
          </p:cNvPr>
          <p:cNvSpPr/>
          <p:nvPr/>
        </p:nvSpPr>
        <p:spPr>
          <a:xfrm>
            <a:off x="3697625" y="4128390"/>
            <a:ext cx="477419" cy="328076"/>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4" name="Arrow: Down 13">
            <a:extLst>
              <a:ext uri="{FF2B5EF4-FFF2-40B4-BE49-F238E27FC236}">
                <a16:creationId xmlns:a16="http://schemas.microsoft.com/office/drawing/2014/main" id="{FFAEC499-AC9A-496A-9E58-993A859F0725}"/>
              </a:ext>
            </a:extLst>
          </p:cNvPr>
          <p:cNvSpPr/>
          <p:nvPr/>
        </p:nvSpPr>
        <p:spPr>
          <a:xfrm>
            <a:off x="3708253" y="5287347"/>
            <a:ext cx="477419" cy="328076"/>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 name="Rectangle 2">
            <a:extLst>
              <a:ext uri="{FF2B5EF4-FFF2-40B4-BE49-F238E27FC236}">
                <a16:creationId xmlns:a16="http://schemas.microsoft.com/office/drawing/2014/main" id="{E2E3B9CE-018B-4D61-BC58-77997C12CFCE}"/>
              </a:ext>
            </a:extLst>
          </p:cNvPr>
          <p:cNvSpPr/>
          <p:nvPr/>
        </p:nvSpPr>
        <p:spPr>
          <a:xfrm>
            <a:off x="8686796" y="3144433"/>
            <a:ext cx="2532311" cy="352556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b="1" dirty="0"/>
          </a:p>
          <a:p>
            <a:pPr algn="ctr"/>
            <a:r>
              <a:rPr lang="en-US" b="1" dirty="0"/>
              <a:t>Create separate work directories for each independent run</a:t>
            </a:r>
          </a:p>
          <a:p>
            <a:pPr algn="ctr"/>
            <a:endParaRPr lang="en-US" b="1" dirty="0"/>
          </a:p>
          <a:p>
            <a:pPr algn="ctr"/>
            <a:r>
              <a:rPr lang="en-US" b="1" dirty="0"/>
              <a:t>Make the input file for </a:t>
            </a:r>
            <a:r>
              <a:rPr lang="en-US" b="1" dirty="0" err="1"/>
              <a:t>MFiX</a:t>
            </a:r>
            <a:r>
              <a:rPr lang="en-US" b="1" dirty="0"/>
              <a:t> simulations</a:t>
            </a:r>
          </a:p>
          <a:p>
            <a:pPr algn="ctr"/>
            <a:endParaRPr lang="en-US" b="1" dirty="0"/>
          </a:p>
          <a:p>
            <a:pPr algn="ctr"/>
            <a:r>
              <a:rPr lang="en-US" b="1" dirty="0"/>
              <a:t>Run </a:t>
            </a:r>
            <a:r>
              <a:rPr lang="en-US" b="1" dirty="0" err="1"/>
              <a:t>MFiX</a:t>
            </a:r>
            <a:r>
              <a:rPr lang="en-US" b="1" dirty="0"/>
              <a:t> simulations</a:t>
            </a:r>
          </a:p>
          <a:p>
            <a:pPr algn="ctr"/>
            <a:endParaRPr lang="en-US" b="1" dirty="0"/>
          </a:p>
          <a:p>
            <a:pPr algn="ctr"/>
            <a:r>
              <a:rPr lang="en-US" b="1" dirty="0"/>
              <a:t>Calculate the response functions</a:t>
            </a:r>
          </a:p>
          <a:p>
            <a:pPr algn="ctr"/>
            <a:endParaRPr lang="en-US" dirty="0"/>
          </a:p>
        </p:txBody>
      </p:sp>
      <p:sp>
        <p:nvSpPr>
          <p:cNvPr id="4" name="TextBox 3">
            <a:extLst>
              <a:ext uri="{FF2B5EF4-FFF2-40B4-BE49-F238E27FC236}">
                <a16:creationId xmlns:a16="http://schemas.microsoft.com/office/drawing/2014/main" id="{3B10D017-3F7C-4207-BEF8-1F8E6FBDC8D3}"/>
              </a:ext>
            </a:extLst>
          </p:cNvPr>
          <p:cNvSpPr txBox="1"/>
          <p:nvPr/>
        </p:nvSpPr>
        <p:spPr>
          <a:xfrm>
            <a:off x="8672622" y="2569216"/>
            <a:ext cx="2546485" cy="584775"/>
          </a:xfrm>
          <a:prstGeom prst="rect">
            <a:avLst/>
          </a:prstGeom>
          <a:noFill/>
          <a:ln>
            <a:solidFill>
              <a:schemeClr val="bg1">
                <a:lumMod val="50000"/>
              </a:schemeClr>
            </a:solidFill>
          </a:ln>
        </p:spPr>
        <p:txBody>
          <a:bodyPr wrap="square" rtlCol="0">
            <a:spAutoFit/>
          </a:bodyPr>
          <a:lstStyle/>
          <a:p>
            <a:r>
              <a:rPr lang="en-US" sz="3200" b="1" dirty="0"/>
              <a:t>C++ Wrapper</a:t>
            </a:r>
          </a:p>
        </p:txBody>
      </p:sp>
      <p:sp>
        <p:nvSpPr>
          <p:cNvPr id="17" name="Rectangle: Rounded Corners 16">
            <a:extLst>
              <a:ext uri="{FF2B5EF4-FFF2-40B4-BE49-F238E27FC236}">
                <a16:creationId xmlns:a16="http://schemas.microsoft.com/office/drawing/2014/main" id="{B57004AB-20DB-4CF3-BE1B-3F6952A08F41}"/>
              </a:ext>
            </a:extLst>
          </p:cNvPr>
          <p:cNvSpPr/>
          <p:nvPr/>
        </p:nvSpPr>
        <p:spPr>
          <a:xfrm>
            <a:off x="442288" y="6334248"/>
            <a:ext cx="7298203" cy="542308"/>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dirty="0">
                <a:latin typeface="Arial" charset="0"/>
              </a:rPr>
              <a:t>Interpret the results</a:t>
            </a:r>
            <a:r>
              <a:rPr lang="en-US" sz="2800" dirty="0">
                <a:solidFill>
                  <a:srgbClr val="C00000"/>
                </a:solidFill>
                <a:latin typeface="Arial" charset="0"/>
              </a:rPr>
              <a:t> </a:t>
            </a:r>
            <a:endParaRPr lang="en-US" sz="2800" dirty="0">
              <a:solidFill>
                <a:schemeClr val="bg2">
                  <a:lumMod val="75000"/>
                </a:schemeClr>
              </a:solidFill>
            </a:endParaRPr>
          </a:p>
        </p:txBody>
      </p:sp>
      <p:cxnSp>
        <p:nvCxnSpPr>
          <p:cNvPr id="20" name="Straight Connector 19">
            <a:extLst>
              <a:ext uri="{FF2B5EF4-FFF2-40B4-BE49-F238E27FC236}">
                <a16:creationId xmlns:a16="http://schemas.microsoft.com/office/drawing/2014/main" id="{80276D6F-8F98-47F1-A95A-B431B0690ADA}"/>
              </a:ext>
            </a:extLst>
          </p:cNvPr>
          <p:cNvCxnSpPr>
            <a:cxnSpLocks/>
          </p:cNvCxnSpPr>
          <p:nvPr/>
        </p:nvCxnSpPr>
        <p:spPr>
          <a:xfrm>
            <a:off x="7740493" y="5821300"/>
            <a:ext cx="946303" cy="0"/>
          </a:xfrm>
          <a:prstGeom prst="line">
            <a:avLst/>
          </a:prstGeom>
          <a:ln w="38100">
            <a:solidFill>
              <a:schemeClr val="bg1">
                <a:lumMod val="50000"/>
              </a:schemeClr>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BAFA0B2-C9F0-48FE-849B-02BED4263697}"/>
              </a:ext>
            </a:extLst>
          </p:cNvPr>
          <p:cNvCxnSpPr/>
          <p:nvPr/>
        </p:nvCxnSpPr>
        <p:spPr>
          <a:xfrm>
            <a:off x="7744033" y="6026865"/>
            <a:ext cx="946303" cy="0"/>
          </a:xfrm>
          <a:prstGeom prst="line">
            <a:avLst/>
          </a:prstGeom>
          <a:ln w="38100">
            <a:solidFill>
              <a:schemeClr val="bg1">
                <a:lumMod val="50000"/>
              </a:schemeClr>
            </a:solidFill>
            <a:prstDash val="sysDot"/>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6" name="Arrow: Down 25">
            <a:extLst>
              <a:ext uri="{FF2B5EF4-FFF2-40B4-BE49-F238E27FC236}">
                <a16:creationId xmlns:a16="http://schemas.microsoft.com/office/drawing/2014/main" id="{4820B7CA-9C71-4A55-A7E6-4F48FF16B196}"/>
              </a:ext>
            </a:extLst>
          </p:cNvPr>
          <p:cNvSpPr/>
          <p:nvPr/>
        </p:nvSpPr>
        <p:spPr>
          <a:xfrm>
            <a:off x="3711794" y="6088326"/>
            <a:ext cx="477419" cy="328076"/>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E0A0FB36-3265-427E-A8A0-E3677B9509E2}"/>
              </a:ext>
            </a:extLst>
          </p:cNvPr>
          <p:cNvSpPr>
            <a:spLocks noGrp="1"/>
          </p:cNvSpPr>
          <p:nvPr>
            <p:ph type="sldNum" sz="quarter" idx="12"/>
          </p:nvPr>
        </p:nvSpPr>
        <p:spPr/>
        <p:txBody>
          <a:bodyPr/>
          <a:lstStyle/>
          <a:p>
            <a:fld id="{0EE47520-9F46-3846-B147-B51CBCCE15E4}" type="slidenum">
              <a:rPr lang="en-US" smtClean="0"/>
              <a:t>11</a:t>
            </a:fld>
            <a:endParaRPr lang="en-US"/>
          </a:p>
        </p:txBody>
      </p:sp>
    </p:spTree>
    <p:extLst>
      <p:ext uri="{BB962C8B-B14F-4D97-AF65-F5344CB8AC3E}">
        <p14:creationId xmlns:p14="http://schemas.microsoft.com/office/powerpoint/2010/main" val="13446370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663" y="209102"/>
            <a:ext cx="5921115" cy="1325563"/>
          </a:xfrm>
        </p:spPr>
        <p:txBody>
          <a:bodyPr>
            <a:normAutofit/>
          </a:bodyPr>
          <a:lstStyle/>
          <a:p>
            <a:r>
              <a:rPr lang="en-US" b="1" dirty="0">
                <a:solidFill>
                  <a:srgbClr val="0070C0"/>
                </a:solidFill>
              </a:rPr>
              <a:t>Flow in the fluidized bed </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8867" y="0"/>
            <a:ext cx="4355080" cy="6858000"/>
          </a:xfrm>
          <a:prstGeom prst="rect">
            <a:avLst/>
          </a:prstGeom>
        </p:spPr>
      </p:pic>
      <p:sp>
        <p:nvSpPr>
          <p:cNvPr id="11" name="TextBox 10"/>
          <p:cNvSpPr txBox="1"/>
          <p:nvPr/>
        </p:nvSpPr>
        <p:spPr>
          <a:xfrm>
            <a:off x="5450306" y="6287923"/>
            <a:ext cx="4090736" cy="369332"/>
          </a:xfrm>
          <a:prstGeom prst="rect">
            <a:avLst/>
          </a:prstGeom>
          <a:noFill/>
        </p:spPr>
        <p:txBody>
          <a:bodyPr wrap="square" rtlCol="0">
            <a:spAutoFit/>
          </a:bodyPr>
          <a:lstStyle/>
          <a:p>
            <a:r>
              <a:rPr lang="en-US" dirty="0">
                <a:latin typeface="Arial" charset="0"/>
              </a:rPr>
              <a:t>Average bed height </a:t>
            </a:r>
            <a:r>
              <a:rPr lang="en-US" dirty="0">
                <a:solidFill>
                  <a:srgbClr val="FF0000"/>
                </a:solidFill>
                <a:latin typeface="Arial" charset="0"/>
              </a:rPr>
              <a:t>= </a:t>
            </a:r>
            <a:r>
              <a:rPr lang="hr-HR" dirty="0">
                <a:solidFill>
                  <a:srgbClr val="FF0000"/>
                </a:solidFill>
                <a:latin typeface="Arial" charset="0"/>
              </a:rPr>
              <a:t>14.38 </a:t>
            </a:r>
            <a:r>
              <a:rPr lang="en-US" dirty="0">
                <a:solidFill>
                  <a:srgbClr val="FF0000"/>
                </a:solidFill>
                <a:latin typeface="Arial" charset="0"/>
              </a:rPr>
              <a:t>cm </a:t>
            </a:r>
            <a:endParaRPr lang="hr-HR" dirty="0">
              <a:solidFill>
                <a:srgbClr val="FF0000"/>
              </a:solidFill>
              <a:latin typeface="Arial" charset="0"/>
            </a:endParaRPr>
          </a:p>
        </p:txBody>
      </p:sp>
      <p:sp>
        <p:nvSpPr>
          <p:cNvPr id="9" name="Content Placeholder 2"/>
          <p:cNvSpPr>
            <a:spLocks noGrp="1"/>
          </p:cNvSpPr>
          <p:nvPr>
            <p:ph idx="1"/>
          </p:nvPr>
        </p:nvSpPr>
        <p:spPr>
          <a:xfrm>
            <a:off x="0" y="1305372"/>
            <a:ext cx="4767943" cy="4646802"/>
          </a:xfrm>
        </p:spPr>
        <p:txBody>
          <a:bodyPr>
            <a:noAutofit/>
          </a:bodyPr>
          <a:lstStyle/>
          <a:p>
            <a:r>
              <a:rPr lang="en-US" sz="2000" dirty="0"/>
              <a:t>Central jet fluidized bed using DEM simulations. </a:t>
            </a:r>
          </a:p>
          <a:p>
            <a:r>
              <a:rPr lang="en-US" sz="2000" dirty="0"/>
              <a:t>Central jet velocity = 4200 cm/s</a:t>
            </a:r>
          </a:p>
          <a:p>
            <a:r>
              <a:rPr lang="en-US" sz="2000" dirty="0"/>
              <a:t>Size of the Domain - 15cm x 90 cm </a:t>
            </a:r>
          </a:p>
          <a:p>
            <a:r>
              <a:rPr lang="en-US" sz="2000" dirty="0"/>
              <a:t>cells having width of 1 cm and height of 2 cm, resulting in a total of 675 (=15x45) computational cells. </a:t>
            </a:r>
          </a:p>
          <a:p>
            <a:r>
              <a:rPr lang="en-US" sz="2000" dirty="0"/>
              <a:t>The bed is initialized with 217.15 g of particles with a diameter of 0.4 cm and density of 2.7 g/cm3, resulting in total of 2400 spherical particles. </a:t>
            </a:r>
          </a:p>
        </p:txBody>
      </p:sp>
      <p:graphicFrame>
        <p:nvGraphicFramePr>
          <p:cNvPr id="7" name="Content Placeholder 3"/>
          <p:cNvGraphicFramePr>
            <a:graphicFrameLocks/>
          </p:cNvGraphicFramePr>
          <p:nvPr>
            <p:extLst>
              <p:ext uri="{D42A27DB-BD31-4B8C-83A1-F6EECF244321}">
                <p14:modId xmlns:p14="http://schemas.microsoft.com/office/powerpoint/2010/main" val="301685092"/>
              </p:ext>
            </p:extLst>
          </p:nvPr>
        </p:nvGraphicFramePr>
        <p:xfrm>
          <a:off x="5633357" y="1585262"/>
          <a:ext cx="3855965" cy="1635303"/>
        </p:xfrm>
        <a:graphic>
          <a:graphicData uri="http://schemas.openxmlformats.org/drawingml/2006/table">
            <a:tbl>
              <a:tblPr firstRow="1" bandRow="1">
                <a:tableStyleId>{5C22544A-7EE6-4342-B048-85BDC9FD1C3A}</a:tableStyleId>
              </a:tblPr>
              <a:tblGrid>
                <a:gridCol w="2741773">
                  <a:extLst>
                    <a:ext uri="{9D8B030D-6E8A-4147-A177-3AD203B41FA5}">
                      <a16:colId xmlns:a16="http://schemas.microsoft.com/office/drawing/2014/main" val="20000"/>
                    </a:ext>
                  </a:extLst>
                </a:gridCol>
                <a:gridCol w="1114192">
                  <a:extLst>
                    <a:ext uri="{9D8B030D-6E8A-4147-A177-3AD203B41FA5}">
                      <a16:colId xmlns:a16="http://schemas.microsoft.com/office/drawing/2014/main" val="20001"/>
                    </a:ext>
                  </a:extLst>
                </a:gridCol>
              </a:tblGrid>
              <a:tr h="477063">
                <a:tc>
                  <a:txBody>
                    <a:bodyPr/>
                    <a:lstStyle/>
                    <a:p>
                      <a:r>
                        <a:rPr lang="en-US" sz="1600" b="0" i="0" dirty="0">
                          <a:latin typeface="Arial" charset="0"/>
                        </a:rPr>
                        <a:t>parameter</a:t>
                      </a:r>
                    </a:p>
                  </a:txBody>
                  <a:tcPr/>
                </a:tc>
                <a:tc>
                  <a:txBody>
                    <a:bodyPr/>
                    <a:lstStyle/>
                    <a:p>
                      <a:r>
                        <a:rPr lang="en-US" sz="1600" b="0" i="0" dirty="0">
                          <a:latin typeface="Arial" charset="0"/>
                        </a:rPr>
                        <a:t>value</a:t>
                      </a:r>
                    </a:p>
                  </a:txBody>
                  <a:tcPr/>
                </a:tc>
                <a:extLst>
                  <a:ext uri="{0D108BD9-81ED-4DB2-BD59-A6C34878D82A}">
                    <a16:rowId xmlns:a16="http://schemas.microsoft.com/office/drawing/2014/main" val="10000"/>
                  </a:ext>
                </a:extLst>
              </a:tr>
              <a:tr h="522334">
                <a:tc>
                  <a:txBody>
                    <a:bodyPr/>
                    <a:lstStyle/>
                    <a:p>
                      <a:r>
                        <a:rPr lang="en-US" sz="1600" b="0" i="0" dirty="0">
                          <a:latin typeface="Arial" charset="0"/>
                        </a:rPr>
                        <a:t>Particle-particle restitution </a:t>
                      </a:r>
                    </a:p>
                    <a:p>
                      <a:r>
                        <a:rPr lang="en-US" sz="1600" b="0" i="0" dirty="0">
                          <a:latin typeface="Arial" charset="0"/>
                        </a:rPr>
                        <a:t>co-efficient</a:t>
                      </a:r>
                    </a:p>
                  </a:txBody>
                  <a:tcPr/>
                </a:tc>
                <a:tc>
                  <a:txBody>
                    <a:bodyPr/>
                    <a:lstStyle/>
                    <a:p>
                      <a:r>
                        <a:rPr lang="en-US" sz="1600" b="0" i="0" dirty="0">
                          <a:latin typeface="Arial" charset="0"/>
                        </a:rPr>
                        <a:t>0.80</a:t>
                      </a:r>
                    </a:p>
                  </a:txBody>
                  <a:tcPr/>
                </a:tc>
                <a:extLst>
                  <a:ext uri="{0D108BD9-81ED-4DB2-BD59-A6C34878D82A}">
                    <a16:rowId xmlns:a16="http://schemas.microsoft.com/office/drawing/2014/main" val="10001"/>
                  </a:ext>
                </a:extLst>
              </a:tr>
              <a:tr h="549925">
                <a:tc>
                  <a:txBody>
                    <a:bodyPr/>
                    <a:lstStyle/>
                    <a:p>
                      <a:r>
                        <a:rPr lang="en-US" sz="1600" b="0" i="0" dirty="0">
                          <a:latin typeface="Arial" charset="0"/>
                        </a:rPr>
                        <a:t>Particle-wall restitution</a:t>
                      </a:r>
                      <a:r>
                        <a:rPr lang="en-US" sz="1600" b="0" i="0" baseline="0" dirty="0">
                          <a:latin typeface="Arial" charset="0"/>
                        </a:rPr>
                        <a:t> </a:t>
                      </a:r>
                    </a:p>
                    <a:p>
                      <a:r>
                        <a:rPr lang="en-US" sz="1600" b="0" i="0" baseline="0" dirty="0">
                          <a:latin typeface="Arial" charset="0"/>
                        </a:rPr>
                        <a:t>co-efficient</a:t>
                      </a:r>
                      <a:endParaRPr lang="en-US" sz="1600" b="0" i="0" dirty="0">
                        <a:latin typeface="Arial" charset="0"/>
                      </a:endParaRPr>
                    </a:p>
                  </a:txBody>
                  <a:tcPr/>
                </a:tc>
                <a:tc>
                  <a:txBody>
                    <a:bodyPr/>
                    <a:lstStyle/>
                    <a:p>
                      <a:r>
                        <a:rPr lang="en-US" sz="1600" b="0" i="0" dirty="0">
                          <a:latin typeface="Arial" charset="0"/>
                        </a:rPr>
                        <a:t>0.80</a:t>
                      </a:r>
                    </a:p>
                  </a:txBody>
                  <a:tcPr/>
                </a:tc>
                <a:extLst>
                  <a:ext uri="{0D108BD9-81ED-4DB2-BD59-A6C34878D82A}">
                    <a16:rowId xmlns:a16="http://schemas.microsoft.com/office/drawing/2014/main" val="10002"/>
                  </a:ext>
                </a:extLst>
              </a:tr>
            </a:tbl>
          </a:graphicData>
        </a:graphic>
      </p:graphicFrame>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3107" y="3359254"/>
            <a:ext cx="5193756" cy="2821300"/>
          </a:xfrm>
          <a:prstGeom prst="rect">
            <a:avLst/>
          </a:prstGeom>
        </p:spPr>
      </p:pic>
      <p:sp>
        <p:nvSpPr>
          <p:cNvPr id="3" name="Slide Number Placeholder 2">
            <a:extLst>
              <a:ext uri="{FF2B5EF4-FFF2-40B4-BE49-F238E27FC236}">
                <a16:creationId xmlns:a16="http://schemas.microsoft.com/office/drawing/2014/main" id="{0BF261CA-E7F5-4E32-8ADA-0E7A19E1CA31}"/>
              </a:ext>
            </a:extLst>
          </p:cNvPr>
          <p:cNvSpPr>
            <a:spLocks noGrp="1"/>
          </p:cNvSpPr>
          <p:nvPr>
            <p:ph type="sldNum" sz="quarter" idx="12"/>
          </p:nvPr>
        </p:nvSpPr>
        <p:spPr/>
        <p:txBody>
          <a:bodyPr/>
          <a:lstStyle/>
          <a:p>
            <a:fld id="{0EE47520-9F46-3846-B147-B51CBCCE15E4}" type="slidenum">
              <a:rPr lang="en-US" smtClean="0"/>
              <a:t>12</a:t>
            </a:fld>
            <a:endParaRPr lang="en-US"/>
          </a:p>
        </p:txBody>
      </p:sp>
    </p:spTree>
    <p:extLst>
      <p:ext uri="{BB962C8B-B14F-4D97-AF65-F5344CB8AC3E}">
        <p14:creationId xmlns:p14="http://schemas.microsoft.com/office/powerpoint/2010/main" val="8636621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911833089"/>
              </p:ext>
            </p:extLst>
          </p:nvPr>
        </p:nvGraphicFramePr>
        <p:xfrm>
          <a:off x="238273" y="1731804"/>
          <a:ext cx="5084841" cy="914400"/>
        </p:xfrm>
        <a:graphic>
          <a:graphicData uri="http://schemas.openxmlformats.org/drawingml/2006/table">
            <a:tbl>
              <a:tblPr firstRow="1" bandRow="1">
                <a:tableStyleId>{69CF1AB2-1976-4502-BF36-3FF5EA218861}</a:tableStyleId>
              </a:tblPr>
              <a:tblGrid>
                <a:gridCol w="2161056">
                  <a:extLst>
                    <a:ext uri="{9D8B030D-6E8A-4147-A177-3AD203B41FA5}">
                      <a16:colId xmlns:a16="http://schemas.microsoft.com/office/drawing/2014/main" val="20000"/>
                    </a:ext>
                  </a:extLst>
                </a:gridCol>
                <a:gridCol w="2923785">
                  <a:extLst>
                    <a:ext uri="{9D8B030D-6E8A-4147-A177-3AD203B41FA5}">
                      <a16:colId xmlns:a16="http://schemas.microsoft.com/office/drawing/2014/main" val="20001"/>
                    </a:ext>
                  </a:extLst>
                </a:gridCol>
              </a:tblGrid>
              <a:tr h="447739">
                <a:tc>
                  <a:txBody>
                    <a:bodyPr/>
                    <a:lstStyle/>
                    <a:p>
                      <a:r>
                        <a:rPr lang="en-US" sz="2400" b="0" i="0" dirty="0">
                          <a:latin typeface="Arial" charset="0"/>
                        </a:rPr>
                        <a:t>Input</a:t>
                      </a:r>
                      <a:r>
                        <a:rPr lang="en-US" sz="2400" b="0" i="0" baseline="0" dirty="0">
                          <a:latin typeface="Arial" charset="0"/>
                        </a:rPr>
                        <a:t> </a:t>
                      </a:r>
                      <a:r>
                        <a:rPr lang="en-US" sz="2400" b="0" i="0" dirty="0">
                          <a:latin typeface="Arial" charset="0"/>
                        </a:rPr>
                        <a:t>1  - e </a:t>
                      </a:r>
                      <a:r>
                        <a:rPr lang="en-US" sz="2400" b="0" i="0" baseline="-25000" dirty="0" err="1">
                          <a:latin typeface="Arial" charset="0"/>
                        </a:rPr>
                        <a:t>p,n</a:t>
                      </a:r>
                      <a:r>
                        <a:rPr lang="en-US" sz="2400" b="0" i="0" dirty="0">
                          <a:latin typeface="Arial" charset="0"/>
                        </a:rPr>
                        <a:t>  </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60000"/>
                        <a:lumOff val="40000"/>
                      </a:schemeClr>
                    </a:solidFill>
                  </a:tcPr>
                </a:tc>
                <a:tc>
                  <a:txBody>
                    <a:bodyPr/>
                    <a:lstStyle/>
                    <a:p>
                      <a:r>
                        <a:rPr lang="en-US" sz="2400" b="0" i="0" dirty="0">
                          <a:latin typeface="Arial" charset="0"/>
                        </a:rPr>
                        <a:t>Input 2 - e </a:t>
                      </a:r>
                      <a:r>
                        <a:rPr lang="en-US" sz="2400" b="0" i="0" baseline="-25000" dirty="0" err="1">
                          <a:latin typeface="Arial" charset="0"/>
                        </a:rPr>
                        <a:t>w,n</a:t>
                      </a:r>
                      <a:r>
                        <a:rPr lang="en-US" sz="2400" b="0" i="0" dirty="0">
                          <a:latin typeface="Arial" charset="0"/>
                        </a:rPr>
                        <a:t>  </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10000"/>
                  </a:ext>
                </a:extLst>
              </a:tr>
              <a:tr h="341363">
                <a:tc>
                  <a:txBody>
                    <a:bodyPr/>
                    <a:lstStyle/>
                    <a:p>
                      <a:r>
                        <a:rPr lang="en-US" sz="2400" b="0" i="0" dirty="0">
                          <a:latin typeface="Arial" charset="0"/>
                        </a:rPr>
                        <a:t>N(0.8,0.07)</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0" i="0" dirty="0">
                          <a:latin typeface="Arial" charset="0"/>
                        </a:rPr>
                        <a:t>N(0.8,0.07)</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bl>
          </a:graphicData>
        </a:graphic>
      </p:graphicFrame>
      <p:sp>
        <p:nvSpPr>
          <p:cNvPr id="7" name="TextBox 6"/>
          <p:cNvSpPr txBox="1"/>
          <p:nvPr/>
        </p:nvSpPr>
        <p:spPr>
          <a:xfrm>
            <a:off x="238273" y="2689761"/>
            <a:ext cx="4935195" cy="830997"/>
          </a:xfrm>
          <a:prstGeom prst="rect">
            <a:avLst/>
          </a:prstGeom>
          <a:noFill/>
        </p:spPr>
        <p:txBody>
          <a:bodyPr wrap="square" rtlCol="0">
            <a:spAutoFit/>
          </a:bodyPr>
          <a:lstStyle/>
          <a:p>
            <a:r>
              <a:rPr lang="en-US" sz="2400" dirty="0">
                <a:latin typeface="Arial" charset="0"/>
              </a:rPr>
              <a:t>Response function </a:t>
            </a:r>
          </a:p>
          <a:p>
            <a:r>
              <a:rPr lang="en-US" sz="2400" dirty="0">
                <a:latin typeface="Arial" charset="0"/>
              </a:rPr>
              <a:t>Bed height = </a:t>
            </a:r>
          </a:p>
        </p:txBody>
      </p:sp>
      <mc:AlternateContent xmlns:mc="http://schemas.openxmlformats.org/markup-compatibility/2006" xmlns:a14="http://schemas.microsoft.com/office/drawing/2010/main">
        <mc:Choice Requires="a14">
          <p:sp>
            <p:nvSpPr>
              <p:cNvPr id="9" name="TextBox 8"/>
              <p:cNvSpPr txBox="1"/>
              <p:nvPr/>
            </p:nvSpPr>
            <p:spPr>
              <a:xfrm>
                <a:off x="2478573" y="2770957"/>
                <a:ext cx="2121331" cy="80047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nary>
                        <m:naryPr>
                          <m:chr m:val="∑"/>
                          <m:ctrlPr>
                            <a:rPr lang="mr-IN" i="1" smtClean="0">
                              <a:solidFill>
                                <a:srgbClr val="FF0000"/>
                              </a:solidFill>
                              <a:latin typeface="Cambria Math" panose="02040503050406030204" pitchFamily="18" charset="0"/>
                            </a:rPr>
                          </m:ctrlPr>
                        </m:naryPr>
                        <m:sub>
                          <m:r>
                            <m:rPr>
                              <m:brk m:alnAt="23"/>
                            </m:rPr>
                            <a:rPr lang="en-US" b="0" i="1" smtClean="0">
                              <a:solidFill>
                                <a:srgbClr val="FF0000"/>
                              </a:solidFill>
                              <a:latin typeface="Cambria Math" charset="0"/>
                            </a:rPr>
                            <m:t>𝑛</m:t>
                          </m:r>
                          <m:r>
                            <a:rPr lang="mr-IN" i="1" smtClean="0">
                              <a:solidFill>
                                <a:srgbClr val="FF0000"/>
                              </a:solidFill>
                              <a:latin typeface="Cambria Math" charset="0"/>
                            </a:rPr>
                            <m:t>=</m:t>
                          </m:r>
                          <m:r>
                            <a:rPr lang="en-US" b="0" i="1" smtClean="0">
                              <a:solidFill>
                                <a:srgbClr val="FF0000"/>
                              </a:solidFill>
                              <a:latin typeface="Cambria Math" charset="0"/>
                            </a:rPr>
                            <m:t>1</m:t>
                          </m:r>
                        </m:sub>
                        <m:sup>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charset="0"/>
                                </a:rPr>
                                <m:t>𝑁</m:t>
                              </m:r>
                            </m:e>
                            <m:sub>
                              <m:r>
                                <a:rPr lang="en-US" b="0" i="1" smtClean="0">
                                  <a:solidFill>
                                    <a:srgbClr val="FF0000"/>
                                  </a:solidFill>
                                  <a:latin typeface="Cambria Math" charset="0"/>
                                </a:rPr>
                                <m:t>𝑝</m:t>
                              </m:r>
                            </m:sub>
                          </m:sSub>
                        </m:sup>
                        <m:e>
                          <m:sSup>
                            <m:sSupPr>
                              <m:ctrlPr>
                                <a:rPr lang="mr-IN" i="1" smtClean="0">
                                  <a:solidFill>
                                    <a:srgbClr val="FF0000"/>
                                  </a:solidFill>
                                  <a:latin typeface="Cambria Math" panose="02040503050406030204" pitchFamily="18" charset="0"/>
                                </a:rPr>
                              </m:ctrlPr>
                            </m:sSupPr>
                            <m:e>
                              <m:r>
                                <a:rPr lang="en-US" b="0" i="1" smtClean="0">
                                  <a:solidFill>
                                    <a:srgbClr val="FF0000"/>
                                  </a:solidFill>
                                  <a:latin typeface="Cambria Math" charset="0"/>
                                </a:rPr>
                                <m:t>𝑌</m:t>
                              </m:r>
                            </m:e>
                            <m:sup>
                              <m:r>
                                <a:rPr lang="mr-IN" i="1" smtClean="0">
                                  <a:solidFill>
                                    <a:srgbClr val="FF0000"/>
                                  </a:solidFill>
                                  <a:latin typeface="Cambria Math" charset="0"/>
                                </a:rPr>
                                <m:t>𝑛</m:t>
                              </m:r>
                            </m:sup>
                          </m:sSup>
                          <m:r>
                            <a:rPr lang="en-US" b="0" i="1" smtClean="0">
                              <a:solidFill>
                                <a:srgbClr val="FF0000"/>
                              </a:solidFill>
                              <a:latin typeface="Cambria Math" charset="0"/>
                            </a:rPr>
                            <m:t> /</m:t>
                          </m:r>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charset="0"/>
                                </a:rPr>
                                <m:t>𝑁</m:t>
                              </m:r>
                            </m:e>
                            <m:sub>
                              <m:r>
                                <a:rPr lang="en-US" b="0" i="1" smtClean="0">
                                  <a:solidFill>
                                    <a:srgbClr val="FF0000"/>
                                  </a:solidFill>
                                  <a:latin typeface="Cambria Math" charset="0"/>
                                </a:rPr>
                                <m:t>𝑝</m:t>
                              </m:r>
                            </m:sub>
                          </m:sSub>
                        </m:e>
                      </m:nary>
                    </m:oMath>
                  </m:oMathPara>
                </a14:m>
                <a:endParaRPr lang="en-US" dirty="0"/>
              </a:p>
            </p:txBody>
          </p:sp>
        </mc:Choice>
        <mc:Fallback xmlns="">
          <p:sp>
            <p:nvSpPr>
              <p:cNvPr id="9" name="TextBox 8"/>
              <p:cNvSpPr txBox="1">
                <a:spLocks noRot="1" noChangeAspect="1" noMove="1" noResize="1" noEditPoints="1" noAdjustHandles="1" noChangeArrowheads="1" noChangeShapeType="1" noTextEdit="1"/>
              </p:cNvSpPr>
              <p:nvPr/>
            </p:nvSpPr>
            <p:spPr>
              <a:xfrm>
                <a:off x="2478573" y="2770957"/>
                <a:ext cx="2121331" cy="800476"/>
              </a:xfrm>
              <a:prstGeom prst="rect">
                <a:avLst/>
              </a:prstGeom>
              <a:blipFill rotWithShape="0">
                <a:blip r:embed="rId3"/>
                <a:stretch>
                  <a:fillRect/>
                </a:stretch>
              </a:blipFill>
            </p:spPr>
            <p:txBody>
              <a:bodyPr/>
              <a:lstStyle/>
              <a:p>
                <a:r>
                  <a:rPr lang="en-US">
                    <a:noFill/>
                  </a:rPr>
                  <a:t> </a:t>
                </a:r>
              </a:p>
            </p:txBody>
          </p:sp>
        </mc:Fallback>
      </mc:AlternateContent>
      <p:sp>
        <p:nvSpPr>
          <p:cNvPr id="12" name="Title 1"/>
          <p:cNvSpPr>
            <a:spLocks noGrp="1"/>
          </p:cNvSpPr>
          <p:nvPr>
            <p:ph type="title"/>
          </p:nvPr>
        </p:nvSpPr>
        <p:spPr>
          <a:xfrm>
            <a:off x="238273" y="327982"/>
            <a:ext cx="11334601" cy="1325563"/>
          </a:xfrm>
        </p:spPr>
        <p:txBody>
          <a:bodyPr>
            <a:normAutofit/>
          </a:bodyPr>
          <a:lstStyle/>
          <a:p>
            <a:r>
              <a:rPr lang="en-US" sz="3600" dirty="0">
                <a:solidFill>
                  <a:schemeClr val="accent1">
                    <a:lumMod val="75000"/>
                  </a:schemeClr>
                </a:solidFill>
                <a:latin typeface="Arial" charset="0"/>
                <a:ea typeface="Arial" charset="0"/>
                <a:cs typeface="Arial" charset="0"/>
              </a:rPr>
              <a:t>Dakota-</a:t>
            </a:r>
            <a:r>
              <a:rPr lang="en-US" sz="3600" dirty="0" err="1">
                <a:solidFill>
                  <a:srgbClr val="FF0000"/>
                </a:solidFill>
                <a:latin typeface="Arial" charset="0"/>
                <a:ea typeface="Arial" charset="0"/>
                <a:cs typeface="Arial" charset="0"/>
              </a:rPr>
              <a:t>MFiX</a:t>
            </a:r>
            <a:r>
              <a:rPr lang="en-US" sz="3600" dirty="0">
                <a:solidFill>
                  <a:schemeClr val="accent1">
                    <a:lumMod val="75000"/>
                  </a:schemeClr>
                </a:solidFill>
                <a:latin typeface="Arial" charset="0"/>
                <a:ea typeface="Arial" charset="0"/>
                <a:cs typeface="Arial" charset="0"/>
              </a:rPr>
              <a:t> results: Flow in a fluidized bed </a:t>
            </a:r>
            <a:endParaRPr lang="en-US" sz="3600" dirty="0"/>
          </a:p>
        </p:txBody>
      </p:sp>
      <p:sp>
        <p:nvSpPr>
          <p:cNvPr id="21" name="TextBox 20"/>
          <p:cNvSpPr txBox="1"/>
          <p:nvPr/>
        </p:nvSpPr>
        <p:spPr>
          <a:xfrm>
            <a:off x="2744845" y="3622876"/>
            <a:ext cx="2493256" cy="830997"/>
          </a:xfrm>
          <a:prstGeom prst="rect">
            <a:avLst/>
          </a:prstGeom>
          <a:noFill/>
        </p:spPr>
        <p:txBody>
          <a:bodyPr wrap="square" rtlCol="0">
            <a:spAutoFit/>
          </a:bodyPr>
          <a:lstStyle/>
          <a:p>
            <a:r>
              <a:rPr lang="en-US" sz="2400" dirty="0">
                <a:solidFill>
                  <a:srgbClr val="0432FF"/>
                </a:solidFill>
                <a:latin typeface="Arial" charset="0"/>
              </a:rPr>
              <a:t>PCE, Order =5</a:t>
            </a:r>
          </a:p>
          <a:p>
            <a:r>
              <a:rPr lang="en-US" sz="2400" dirty="0">
                <a:solidFill>
                  <a:srgbClr val="0432FF"/>
                </a:solidFill>
                <a:latin typeface="Arial" charset="0"/>
              </a:rPr>
              <a:t>sample size =25</a:t>
            </a:r>
          </a:p>
        </p:txBody>
      </p:sp>
      <p:sp>
        <p:nvSpPr>
          <p:cNvPr id="18" name="Rectangle 17"/>
          <p:cNvSpPr/>
          <p:nvPr/>
        </p:nvSpPr>
        <p:spPr>
          <a:xfrm>
            <a:off x="5470071" y="1731804"/>
            <a:ext cx="6576864" cy="400110"/>
          </a:xfrm>
          <a:prstGeom prst="rect">
            <a:avLst/>
          </a:prstGeom>
        </p:spPr>
        <p:txBody>
          <a:bodyPr wrap="square">
            <a:spAutoFit/>
          </a:bodyPr>
          <a:lstStyle/>
          <a:p>
            <a:r>
              <a:rPr lang="en-US" sz="2000" dirty="0">
                <a:latin typeface="Arial" charset="0"/>
              </a:rPr>
              <a:t>e </a:t>
            </a:r>
            <a:r>
              <a:rPr lang="en-US" sz="2000" baseline="-25000" dirty="0" err="1">
                <a:latin typeface="Arial" charset="0"/>
              </a:rPr>
              <a:t>p,n</a:t>
            </a:r>
            <a:r>
              <a:rPr lang="en-US" sz="2000" dirty="0">
                <a:latin typeface="Arial" charset="0"/>
              </a:rPr>
              <a:t>          = particle-particle restitution co-efficient</a:t>
            </a:r>
          </a:p>
        </p:txBody>
      </p:sp>
      <p:sp>
        <p:nvSpPr>
          <p:cNvPr id="22" name="Rectangle 21"/>
          <p:cNvSpPr/>
          <p:nvPr/>
        </p:nvSpPr>
        <p:spPr>
          <a:xfrm>
            <a:off x="5476874" y="2209399"/>
            <a:ext cx="6096000" cy="400110"/>
          </a:xfrm>
          <a:prstGeom prst="rect">
            <a:avLst/>
          </a:prstGeom>
        </p:spPr>
        <p:txBody>
          <a:bodyPr>
            <a:spAutoFit/>
          </a:bodyPr>
          <a:lstStyle/>
          <a:p>
            <a:r>
              <a:rPr lang="en-US" sz="2000" dirty="0">
                <a:latin typeface="Arial" charset="0"/>
              </a:rPr>
              <a:t>e </a:t>
            </a:r>
            <a:r>
              <a:rPr lang="en-US" sz="2000" baseline="-25000" dirty="0" err="1">
                <a:latin typeface="Arial" charset="0"/>
              </a:rPr>
              <a:t>w,n</a:t>
            </a:r>
            <a:r>
              <a:rPr lang="en-US" sz="2000" dirty="0">
                <a:latin typeface="Arial" charset="0"/>
              </a:rPr>
              <a:t>          = particle-wall restitution co-efficient</a:t>
            </a:r>
          </a:p>
        </p:txBody>
      </p:sp>
      <p:sp>
        <p:nvSpPr>
          <p:cNvPr id="23" name="Rectangle 22"/>
          <p:cNvSpPr/>
          <p:nvPr/>
        </p:nvSpPr>
        <p:spPr>
          <a:xfrm>
            <a:off x="1025728" y="4505304"/>
            <a:ext cx="1719117" cy="830997"/>
          </a:xfrm>
          <a:prstGeom prst="rect">
            <a:avLst/>
          </a:prstGeom>
        </p:spPr>
        <p:txBody>
          <a:bodyPr wrap="square">
            <a:spAutoFit/>
          </a:bodyPr>
          <a:lstStyle/>
          <a:p>
            <a:r>
              <a:rPr lang="is-IS" sz="2400" dirty="0">
                <a:solidFill>
                  <a:srgbClr val="000000"/>
                </a:solidFill>
                <a:latin typeface="Menlo" charset="0"/>
              </a:rPr>
              <a:t>Mean     </a:t>
            </a:r>
          </a:p>
          <a:p>
            <a:r>
              <a:rPr lang="is-IS" sz="2400" dirty="0">
                <a:solidFill>
                  <a:srgbClr val="000000"/>
                </a:solidFill>
                <a:latin typeface="Menlo" charset="0"/>
              </a:rPr>
              <a:t>Std   </a:t>
            </a:r>
          </a:p>
        </p:txBody>
      </p:sp>
      <p:sp>
        <p:nvSpPr>
          <p:cNvPr id="10" name="Rectangle 9"/>
          <p:cNvSpPr/>
          <p:nvPr/>
        </p:nvSpPr>
        <p:spPr>
          <a:xfrm>
            <a:off x="2478573" y="4483396"/>
            <a:ext cx="3326702" cy="830997"/>
          </a:xfrm>
          <a:prstGeom prst="rect">
            <a:avLst/>
          </a:prstGeom>
        </p:spPr>
        <p:txBody>
          <a:bodyPr wrap="square">
            <a:spAutoFit/>
          </a:bodyPr>
          <a:lstStyle/>
          <a:p>
            <a:r>
              <a:rPr lang="fi-FI" sz="2400" dirty="0">
                <a:solidFill>
                  <a:srgbClr val="000000"/>
                </a:solidFill>
                <a:latin typeface="Menlo" charset="0"/>
              </a:rPr>
              <a:t>14.41</a:t>
            </a:r>
          </a:p>
          <a:p>
            <a:r>
              <a:rPr lang="fi-FI" sz="2400" dirty="0">
                <a:solidFill>
                  <a:srgbClr val="000000"/>
                </a:solidFill>
                <a:latin typeface="Menlo" charset="0"/>
              </a:rPr>
              <a:t>3.62e-02 </a:t>
            </a:r>
          </a:p>
        </p:txBody>
      </p:sp>
      <p:sp>
        <p:nvSpPr>
          <p:cNvPr id="15" name="Rectangle 14"/>
          <p:cNvSpPr/>
          <p:nvPr/>
        </p:nvSpPr>
        <p:spPr>
          <a:xfrm>
            <a:off x="5476874" y="2797611"/>
            <a:ext cx="6570061" cy="707886"/>
          </a:xfrm>
          <a:prstGeom prst="rect">
            <a:avLst/>
          </a:prstGeom>
        </p:spPr>
        <p:txBody>
          <a:bodyPr wrap="square">
            <a:spAutoFit/>
          </a:bodyPr>
          <a:lstStyle/>
          <a:p>
            <a:r>
              <a:rPr lang="en-US" sz="2000" dirty="0">
                <a:latin typeface="Arial" charset="0"/>
                <a:ea typeface="Arial" charset="0"/>
                <a:cs typeface="Arial" charset="0"/>
              </a:rPr>
              <a:t>N </a:t>
            </a:r>
            <a:r>
              <a:rPr lang="en-US" sz="2000" baseline="-25000" dirty="0">
                <a:latin typeface="Arial" charset="0"/>
                <a:ea typeface="Arial" charset="0"/>
                <a:cs typeface="Arial" charset="0"/>
              </a:rPr>
              <a:t>p</a:t>
            </a:r>
            <a:r>
              <a:rPr lang="en-US" sz="2000" dirty="0">
                <a:latin typeface="Arial" charset="0"/>
                <a:ea typeface="Arial" charset="0"/>
                <a:cs typeface="Arial" charset="0"/>
              </a:rPr>
              <a:t>           = Number of particles (=2400)</a:t>
            </a:r>
          </a:p>
          <a:p>
            <a:r>
              <a:rPr lang="en-US" sz="2000" dirty="0">
                <a:latin typeface="Arial" charset="0"/>
                <a:ea typeface="Arial" charset="0"/>
                <a:cs typeface="Arial" charset="0"/>
              </a:rPr>
              <a:t>Y             = y- coordinate of n</a:t>
            </a:r>
            <a:r>
              <a:rPr lang="en-US" sz="2000" baseline="30000" dirty="0">
                <a:latin typeface="Arial" charset="0"/>
                <a:ea typeface="Arial" charset="0"/>
                <a:cs typeface="Arial" charset="0"/>
              </a:rPr>
              <a:t>th</a:t>
            </a:r>
            <a:r>
              <a:rPr lang="en-US" sz="2000" dirty="0">
                <a:latin typeface="Arial" charset="0"/>
                <a:ea typeface="Arial" charset="0"/>
                <a:cs typeface="Arial" charset="0"/>
              </a:rPr>
              <a:t> particle's position at time t   </a:t>
            </a:r>
          </a:p>
        </p:txBody>
      </p:sp>
      <p:sp>
        <p:nvSpPr>
          <p:cNvPr id="16" name="Rectangle 15"/>
          <p:cNvSpPr/>
          <p:nvPr/>
        </p:nvSpPr>
        <p:spPr>
          <a:xfrm>
            <a:off x="2478573" y="3622876"/>
            <a:ext cx="6782386" cy="1713425"/>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805275" y="4487480"/>
            <a:ext cx="3638041" cy="830997"/>
          </a:xfrm>
          <a:prstGeom prst="rect">
            <a:avLst/>
          </a:prstGeom>
        </p:spPr>
        <p:txBody>
          <a:bodyPr wrap="square">
            <a:spAutoFit/>
          </a:bodyPr>
          <a:lstStyle/>
          <a:p>
            <a:r>
              <a:rPr lang="fi-FI" sz="2400" dirty="0">
                <a:solidFill>
                  <a:srgbClr val="000000"/>
                </a:solidFill>
                <a:latin typeface="Menlo" charset="0"/>
              </a:rPr>
              <a:t>14.41</a:t>
            </a:r>
          </a:p>
          <a:p>
            <a:r>
              <a:rPr lang="fi-FI" sz="2400" dirty="0">
                <a:solidFill>
                  <a:srgbClr val="000000"/>
                </a:solidFill>
                <a:latin typeface="Menlo" charset="0"/>
              </a:rPr>
              <a:t>3.41e-02 </a:t>
            </a:r>
          </a:p>
        </p:txBody>
      </p:sp>
      <p:sp>
        <p:nvSpPr>
          <p:cNvPr id="24" name="TextBox 23"/>
          <p:cNvSpPr txBox="1"/>
          <p:nvPr/>
        </p:nvSpPr>
        <p:spPr>
          <a:xfrm>
            <a:off x="5805275" y="3670438"/>
            <a:ext cx="3638041" cy="461665"/>
          </a:xfrm>
          <a:prstGeom prst="rect">
            <a:avLst/>
          </a:prstGeom>
          <a:noFill/>
        </p:spPr>
        <p:txBody>
          <a:bodyPr wrap="square" rtlCol="0">
            <a:spAutoFit/>
          </a:bodyPr>
          <a:lstStyle/>
          <a:p>
            <a:r>
              <a:rPr lang="en-US" sz="2400" dirty="0">
                <a:solidFill>
                  <a:srgbClr val="0432FF"/>
                </a:solidFill>
                <a:latin typeface="Arial" charset="0"/>
              </a:rPr>
              <a:t>LHS, sample size =500</a:t>
            </a:r>
          </a:p>
        </p:txBody>
      </p:sp>
      <p:sp>
        <p:nvSpPr>
          <p:cNvPr id="25" name="Rectangle 24"/>
          <p:cNvSpPr/>
          <p:nvPr/>
        </p:nvSpPr>
        <p:spPr>
          <a:xfrm>
            <a:off x="925033" y="5408776"/>
            <a:ext cx="9013620" cy="1323439"/>
          </a:xfrm>
          <a:prstGeom prst="rect">
            <a:avLst/>
          </a:prstGeom>
        </p:spPr>
        <p:txBody>
          <a:bodyPr wrap="square">
            <a:spAutoFit/>
          </a:bodyPr>
          <a:lstStyle/>
          <a:p>
            <a:r>
              <a:rPr lang="is-IS" sz="2000" dirty="0">
                <a:solidFill>
                  <a:srgbClr val="000000"/>
                </a:solidFill>
                <a:latin typeface="Times New Roman" panose="02020603050405020304" pitchFamily="18" charset="0"/>
                <a:cs typeface="Times New Roman" panose="02020603050405020304" pitchFamily="18" charset="0"/>
              </a:rPr>
              <a:t>Partial Correlation Matrix between input and output:</a:t>
            </a:r>
          </a:p>
          <a:p>
            <a:r>
              <a:rPr lang="is-IS" sz="2000" dirty="0">
                <a:solidFill>
                  <a:srgbClr val="000000"/>
                </a:solidFill>
                <a:latin typeface="Times New Roman" panose="02020603050405020304" pitchFamily="18" charset="0"/>
                <a:cs typeface="Times New Roman" panose="02020603050405020304" pitchFamily="18" charset="0"/>
              </a:rPr>
              <a:t>                Bed height</a:t>
            </a:r>
          </a:p>
          <a:p>
            <a:r>
              <a:rPr lang="is-IS" sz="2000" dirty="0">
                <a:solidFill>
                  <a:srgbClr val="000000"/>
                </a:solidFill>
                <a:latin typeface="Times New Roman" panose="02020603050405020304" pitchFamily="18" charset="0"/>
                <a:cs typeface="Times New Roman" panose="02020603050405020304" pitchFamily="18" charset="0"/>
              </a:rPr>
              <a:t>          e</a:t>
            </a:r>
            <a:r>
              <a:rPr lang="is-IS" sz="2000" baseline="-25000" dirty="0">
                <a:solidFill>
                  <a:srgbClr val="000000"/>
                </a:solidFill>
                <a:latin typeface="Times New Roman" panose="02020603050405020304" pitchFamily="18" charset="0"/>
                <a:cs typeface="Times New Roman" panose="02020603050405020304" pitchFamily="18" charset="0"/>
              </a:rPr>
              <a:t>p,n</a:t>
            </a:r>
            <a:r>
              <a:rPr lang="is-IS" sz="2000" dirty="0">
                <a:solidFill>
                  <a:srgbClr val="000000"/>
                </a:solidFill>
                <a:latin typeface="Times New Roman" panose="02020603050405020304" pitchFamily="18" charset="0"/>
                <a:cs typeface="Times New Roman" panose="02020603050405020304" pitchFamily="18" charset="0"/>
              </a:rPr>
              <a:t>  5.00894e-01 </a:t>
            </a:r>
          </a:p>
          <a:p>
            <a:r>
              <a:rPr lang="is-IS" sz="2000" dirty="0">
                <a:solidFill>
                  <a:srgbClr val="000000"/>
                </a:solidFill>
                <a:latin typeface="Times New Roman" panose="02020603050405020304" pitchFamily="18" charset="0"/>
                <a:cs typeface="Times New Roman" panose="02020603050405020304" pitchFamily="18" charset="0"/>
              </a:rPr>
              <a:t>          e</a:t>
            </a:r>
            <a:r>
              <a:rPr lang="is-IS" sz="2000" baseline="-25000" dirty="0">
                <a:solidFill>
                  <a:srgbClr val="000000"/>
                </a:solidFill>
                <a:latin typeface="Times New Roman" panose="02020603050405020304" pitchFamily="18" charset="0"/>
                <a:cs typeface="Times New Roman" panose="02020603050405020304" pitchFamily="18" charset="0"/>
              </a:rPr>
              <a:t>w,n</a:t>
            </a:r>
            <a:r>
              <a:rPr lang="is-IS" sz="2000" dirty="0">
                <a:solidFill>
                  <a:srgbClr val="000000"/>
                </a:solidFill>
                <a:latin typeface="Times New Roman" panose="02020603050405020304" pitchFamily="18" charset="0"/>
                <a:cs typeface="Times New Roman" panose="02020603050405020304" pitchFamily="18" charset="0"/>
              </a:rPr>
              <a:t> -2.28789e-01</a:t>
            </a:r>
            <a:r>
              <a:rPr lang="is-IS" dirty="0">
                <a:solidFill>
                  <a:srgbClr val="000000"/>
                </a:solidFill>
                <a:latin typeface="Menlo" charset="0"/>
              </a:rPr>
              <a:t> </a:t>
            </a:r>
            <a:endParaRPr lang="is-IS" dirty="0">
              <a:solidFill>
                <a:srgbClr val="000000"/>
              </a:solidFill>
              <a:effectLst/>
              <a:latin typeface="Menlo" charset="0"/>
            </a:endParaRPr>
          </a:p>
        </p:txBody>
      </p:sp>
      <p:sp>
        <p:nvSpPr>
          <p:cNvPr id="2" name="Slide Number Placeholder 1">
            <a:extLst>
              <a:ext uri="{FF2B5EF4-FFF2-40B4-BE49-F238E27FC236}">
                <a16:creationId xmlns:a16="http://schemas.microsoft.com/office/drawing/2014/main" id="{E33D460A-7352-4C58-870A-774DF2A2E14B}"/>
              </a:ext>
            </a:extLst>
          </p:cNvPr>
          <p:cNvSpPr>
            <a:spLocks noGrp="1"/>
          </p:cNvSpPr>
          <p:nvPr>
            <p:ph type="sldNum" sz="quarter" idx="12"/>
          </p:nvPr>
        </p:nvSpPr>
        <p:spPr/>
        <p:txBody>
          <a:bodyPr/>
          <a:lstStyle/>
          <a:p>
            <a:fld id="{0EE47520-9F46-3846-B147-B51CBCCE15E4}" type="slidenum">
              <a:rPr lang="en-US" smtClean="0"/>
              <a:t>13</a:t>
            </a:fld>
            <a:endParaRPr lang="en-US"/>
          </a:p>
        </p:txBody>
      </p:sp>
    </p:spTree>
    <p:extLst>
      <p:ext uri="{BB962C8B-B14F-4D97-AF65-F5344CB8AC3E}">
        <p14:creationId xmlns:p14="http://schemas.microsoft.com/office/powerpoint/2010/main" val="15067978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273" y="327982"/>
            <a:ext cx="11334601" cy="1325563"/>
          </a:xfrm>
        </p:spPr>
        <p:txBody>
          <a:bodyPr>
            <a:normAutofit/>
          </a:bodyPr>
          <a:lstStyle/>
          <a:p>
            <a:r>
              <a:rPr lang="en-US" sz="3600" dirty="0">
                <a:solidFill>
                  <a:schemeClr val="accent1">
                    <a:lumMod val="75000"/>
                  </a:schemeClr>
                </a:solidFill>
                <a:latin typeface="Arial" charset="0"/>
                <a:ea typeface="Arial" charset="0"/>
                <a:cs typeface="Arial" charset="0"/>
              </a:rPr>
              <a:t>Dakota-</a:t>
            </a:r>
            <a:r>
              <a:rPr lang="en-US" sz="3600" dirty="0" err="1">
                <a:solidFill>
                  <a:srgbClr val="FF0000"/>
                </a:solidFill>
                <a:latin typeface="Arial" charset="0"/>
                <a:ea typeface="Arial" charset="0"/>
                <a:cs typeface="Arial" charset="0"/>
              </a:rPr>
              <a:t>MFiX</a:t>
            </a:r>
            <a:r>
              <a:rPr lang="en-US" sz="3600" dirty="0">
                <a:solidFill>
                  <a:srgbClr val="FF0000"/>
                </a:solidFill>
                <a:latin typeface="Arial" charset="0"/>
                <a:ea typeface="Arial" charset="0"/>
                <a:cs typeface="Arial" charset="0"/>
              </a:rPr>
              <a:t> </a:t>
            </a:r>
            <a:r>
              <a:rPr lang="en-US" sz="3600" dirty="0">
                <a:solidFill>
                  <a:schemeClr val="accent1">
                    <a:lumMod val="75000"/>
                  </a:schemeClr>
                </a:solidFill>
                <a:latin typeface="Arial" charset="0"/>
                <a:ea typeface="Arial" charset="0"/>
                <a:cs typeface="Arial" charset="0"/>
              </a:rPr>
              <a:t>results: Flow in a fluidized bed </a:t>
            </a:r>
            <a:endParaRPr lang="en-US" sz="3600" dirty="0"/>
          </a:p>
        </p:txBody>
      </p:sp>
      <p:sp>
        <p:nvSpPr>
          <p:cNvPr id="5" name="Rectangle 4"/>
          <p:cNvSpPr/>
          <p:nvPr/>
        </p:nvSpPr>
        <p:spPr>
          <a:xfrm>
            <a:off x="238272" y="3986537"/>
            <a:ext cx="6576864" cy="369332"/>
          </a:xfrm>
          <a:prstGeom prst="rect">
            <a:avLst/>
          </a:prstGeom>
        </p:spPr>
        <p:txBody>
          <a:bodyPr wrap="square">
            <a:spAutoFit/>
          </a:bodyPr>
          <a:lstStyle/>
          <a:p>
            <a:r>
              <a:rPr lang="en-US" dirty="0">
                <a:latin typeface="Arial" charset="0"/>
              </a:rPr>
              <a:t>e </a:t>
            </a:r>
            <a:r>
              <a:rPr lang="en-US" baseline="-25000" dirty="0" err="1">
                <a:latin typeface="Arial" charset="0"/>
              </a:rPr>
              <a:t>p,n</a:t>
            </a:r>
            <a:r>
              <a:rPr lang="en-US" dirty="0">
                <a:latin typeface="Arial" charset="0"/>
              </a:rPr>
              <a:t>          = particle-particle restitution co-efficient</a:t>
            </a:r>
          </a:p>
        </p:txBody>
      </p:sp>
      <p:sp>
        <p:nvSpPr>
          <p:cNvPr id="6" name="Rectangle 5"/>
          <p:cNvSpPr/>
          <p:nvPr/>
        </p:nvSpPr>
        <p:spPr>
          <a:xfrm>
            <a:off x="238272" y="4381555"/>
            <a:ext cx="6096000" cy="369332"/>
          </a:xfrm>
          <a:prstGeom prst="rect">
            <a:avLst/>
          </a:prstGeom>
        </p:spPr>
        <p:txBody>
          <a:bodyPr>
            <a:spAutoFit/>
          </a:bodyPr>
          <a:lstStyle/>
          <a:p>
            <a:r>
              <a:rPr lang="en-US" dirty="0">
                <a:latin typeface="Arial" charset="0"/>
              </a:rPr>
              <a:t>e </a:t>
            </a:r>
            <a:r>
              <a:rPr lang="en-US" baseline="-25000" dirty="0" err="1">
                <a:latin typeface="Arial" charset="0"/>
              </a:rPr>
              <a:t>w,n</a:t>
            </a:r>
            <a:r>
              <a:rPr lang="en-US" dirty="0">
                <a:latin typeface="Arial" charset="0"/>
              </a:rPr>
              <a:t>          = particle-wall restitution co-efficient</a:t>
            </a:r>
          </a:p>
        </p:txBody>
      </p:sp>
      <p:sp>
        <p:nvSpPr>
          <p:cNvPr id="7" name="TextBox 6"/>
          <p:cNvSpPr txBox="1"/>
          <p:nvPr/>
        </p:nvSpPr>
        <p:spPr>
          <a:xfrm>
            <a:off x="7240868" y="4125414"/>
            <a:ext cx="4717770" cy="646331"/>
          </a:xfrm>
          <a:prstGeom prst="rect">
            <a:avLst/>
          </a:prstGeom>
          <a:noFill/>
        </p:spPr>
        <p:txBody>
          <a:bodyPr wrap="square" rtlCol="0">
            <a:spAutoFit/>
          </a:bodyPr>
          <a:lstStyle/>
          <a:p>
            <a:r>
              <a:rPr lang="en-US" dirty="0">
                <a:latin typeface="Arial" charset="0"/>
              </a:rPr>
              <a:t>Response function </a:t>
            </a:r>
          </a:p>
          <a:p>
            <a:r>
              <a:rPr lang="en-US" dirty="0">
                <a:latin typeface="Arial" charset="0"/>
              </a:rPr>
              <a:t>1. </a:t>
            </a:r>
            <a:r>
              <a:rPr lang="en-US" dirty="0">
                <a:solidFill>
                  <a:srgbClr val="FF0000"/>
                </a:solidFill>
                <a:latin typeface="Arial" charset="0"/>
              </a:rPr>
              <a:t>Average bed height  </a:t>
            </a:r>
          </a:p>
        </p:txBody>
      </p:sp>
      <mc:AlternateContent xmlns:mc="http://schemas.openxmlformats.org/markup-compatibility/2006" xmlns:a14="http://schemas.microsoft.com/office/drawing/2010/main">
        <mc:Choice Requires="a14">
          <p:sp>
            <p:nvSpPr>
              <p:cNvPr id="9" name="TextBox 8"/>
              <p:cNvSpPr txBox="1"/>
              <p:nvPr/>
            </p:nvSpPr>
            <p:spPr>
              <a:xfrm>
                <a:off x="9599753" y="4137021"/>
                <a:ext cx="2121331" cy="80047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𝐻</m:t>
                          </m:r>
                        </m:e>
                        <m:sub>
                          <m:r>
                            <a:rPr lang="en-US" b="0" i="1" smtClean="0">
                              <a:latin typeface="Cambria Math" charset="0"/>
                            </a:rPr>
                            <m:t>𝑝</m:t>
                          </m:r>
                        </m:sub>
                      </m:sSub>
                      <m:r>
                        <a:rPr lang="en-US" b="0" i="1" smtClean="0">
                          <a:latin typeface="Cambria Math" charset="0"/>
                        </a:rPr>
                        <m:t>(</m:t>
                      </m:r>
                      <m:r>
                        <a:rPr lang="en-US" b="0" i="1" smtClean="0">
                          <a:latin typeface="Cambria Math" charset="0"/>
                        </a:rPr>
                        <m:t>𝑡</m:t>
                      </m:r>
                      <m:r>
                        <a:rPr lang="en-US" b="0" i="1" smtClean="0">
                          <a:latin typeface="Cambria Math" charset="0"/>
                        </a:rPr>
                        <m:t>)=</m:t>
                      </m:r>
                      <m:nary>
                        <m:naryPr>
                          <m:chr m:val="∑"/>
                          <m:ctrlPr>
                            <a:rPr lang="mr-IN" i="1" smtClean="0">
                              <a:latin typeface="Cambria Math" panose="02040503050406030204" pitchFamily="18" charset="0"/>
                            </a:rPr>
                          </m:ctrlPr>
                        </m:naryPr>
                        <m:sub>
                          <m:r>
                            <m:rPr>
                              <m:brk m:alnAt="23"/>
                            </m:rPr>
                            <a:rPr lang="en-US" b="0" i="1" smtClean="0">
                              <a:latin typeface="Cambria Math" charset="0"/>
                            </a:rPr>
                            <m:t>𝑛</m:t>
                          </m:r>
                          <m:r>
                            <a:rPr lang="mr-IN" i="1" smtClean="0">
                              <a:latin typeface="Cambria Math" charset="0"/>
                            </a:rPr>
                            <m:t>=</m:t>
                          </m:r>
                          <m:r>
                            <a:rPr lang="en-US" b="0" i="1" smtClean="0">
                              <a:latin typeface="Cambria Math" charset="0"/>
                            </a:rPr>
                            <m:t>1</m:t>
                          </m:r>
                        </m:sub>
                        <m:sup>
                          <m:sSub>
                            <m:sSubPr>
                              <m:ctrlPr>
                                <a:rPr lang="en-US" i="1" smtClean="0">
                                  <a:latin typeface="Cambria Math" panose="02040503050406030204" pitchFamily="18" charset="0"/>
                                </a:rPr>
                              </m:ctrlPr>
                            </m:sSubPr>
                            <m:e>
                              <m:r>
                                <a:rPr lang="en-US" b="0" i="1" smtClean="0">
                                  <a:latin typeface="Cambria Math" charset="0"/>
                                </a:rPr>
                                <m:t>𝑁</m:t>
                              </m:r>
                            </m:e>
                            <m:sub>
                              <m:r>
                                <a:rPr lang="en-US" b="0" i="1" smtClean="0">
                                  <a:latin typeface="Cambria Math" charset="0"/>
                                </a:rPr>
                                <m:t>𝑝</m:t>
                              </m:r>
                            </m:sub>
                          </m:sSub>
                        </m:sup>
                        <m:e>
                          <m:sSup>
                            <m:sSupPr>
                              <m:ctrlPr>
                                <a:rPr lang="mr-IN" i="1" smtClean="0">
                                  <a:latin typeface="Cambria Math" panose="02040503050406030204" pitchFamily="18" charset="0"/>
                                </a:rPr>
                              </m:ctrlPr>
                            </m:sSupPr>
                            <m:e>
                              <m:r>
                                <a:rPr lang="en-US" b="0" i="1" smtClean="0">
                                  <a:latin typeface="Cambria Math" charset="0"/>
                                </a:rPr>
                                <m:t>𝑌</m:t>
                              </m:r>
                            </m:e>
                            <m:sup>
                              <m:r>
                                <a:rPr lang="mr-IN" i="1" smtClean="0">
                                  <a:latin typeface="Cambria Math" charset="0"/>
                                </a:rPr>
                                <m:t>𝑛</m:t>
                              </m:r>
                            </m:sup>
                          </m:sSup>
                          <m:r>
                            <a:rPr lang="en-US" b="0" i="1" smtClean="0">
                              <a:latin typeface="Cambria Math" charset="0"/>
                            </a:rPr>
                            <m:t> /</m:t>
                          </m:r>
                          <m:sSub>
                            <m:sSubPr>
                              <m:ctrlPr>
                                <a:rPr lang="en-US" b="0" i="1" smtClean="0">
                                  <a:latin typeface="Cambria Math" panose="02040503050406030204" pitchFamily="18" charset="0"/>
                                </a:rPr>
                              </m:ctrlPr>
                            </m:sSubPr>
                            <m:e>
                              <m:r>
                                <a:rPr lang="en-US" b="0" i="1" smtClean="0">
                                  <a:latin typeface="Cambria Math" charset="0"/>
                                </a:rPr>
                                <m:t>𝑁</m:t>
                              </m:r>
                            </m:e>
                            <m:sub>
                              <m:r>
                                <a:rPr lang="en-US" b="0" i="1" smtClean="0">
                                  <a:latin typeface="Cambria Math" charset="0"/>
                                </a:rPr>
                                <m:t>𝑝</m:t>
                              </m:r>
                            </m:sub>
                          </m:sSub>
                        </m:e>
                      </m:nary>
                    </m:oMath>
                  </m:oMathPara>
                </a14:m>
                <a:endParaRPr lang="en-US" dirty="0"/>
              </a:p>
            </p:txBody>
          </p:sp>
        </mc:Choice>
        <mc:Fallback xmlns="">
          <p:sp>
            <p:nvSpPr>
              <p:cNvPr id="9" name="TextBox 8"/>
              <p:cNvSpPr txBox="1">
                <a:spLocks noRot="1" noChangeAspect="1" noMove="1" noResize="1" noEditPoints="1" noAdjustHandles="1" noChangeArrowheads="1" noChangeShapeType="1" noTextEdit="1"/>
              </p:cNvSpPr>
              <p:nvPr/>
            </p:nvSpPr>
            <p:spPr>
              <a:xfrm>
                <a:off x="9599753" y="4137021"/>
                <a:ext cx="2121331" cy="800476"/>
              </a:xfrm>
              <a:prstGeom prst="rect">
                <a:avLst/>
              </a:prstGeom>
              <a:blipFill rotWithShape="0">
                <a:blip r:embed="rId3"/>
                <a:stretch>
                  <a:fillRect/>
                </a:stretch>
              </a:blipFill>
            </p:spPr>
            <p:txBody>
              <a:bodyPr/>
              <a:lstStyle/>
              <a:p>
                <a:r>
                  <a:rPr lang="en-US">
                    <a:noFill/>
                  </a:rPr>
                  <a:t> </a:t>
                </a:r>
              </a:p>
            </p:txBody>
          </p:sp>
        </mc:Fallback>
      </mc:AlternateContent>
      <p:sp>
        <p:nvSpPr>
          <p:cNvPr id="3" name="Rectangle 2"/>
          <p:cNvSpPr/>
          <p:nvPr/>
        </p:nvSpPr>
        <p:spPr>
          <a:xfrm>
            <a:off x="271828" y="3366992"/>
            <a:ext cx="3166251" cy="369332"/>
          </a:xfrm>
          <a:prstGeom prst="rect">
            <a:avLst/>
          </a:prstGeom>
        </p:spPr>
        <p:txBody>
          <a:bodyPr wrap="none">
            <a:spAutoFit/>
          </a:bodyPr>
          <a:lstStyle/>
          <a:p>
            <a:r>
              <a:rPr lang="en-US" dirty="0" err="1">
                <a:latin typeface="Arial" charset="0"/>
              </a:rPr>
              <a:t>D</a:t>
            </a:r>
            <a:r>
              <a:rPr lang="en-US" baseline="-25000" dirty="0" err="1">
                <a:latin typeface="Arial" charset="0"/>
              </a:rPr>
              <a:t>p</a:t>
            </a:r>
            <a:r>
              <a:rPr lang="en-US" baseline="-25000" dirty="0">
                <a:latin typeface="Arial" charset="0"/>
              </a:rPr>
              <a:t>                 </a:t>
            </a:r>
            <a:r>
              <a:rPr lang="en-US" dirty="0">
                <a:latin typeface="Arial" charset="0"/>
              </a:rPr>
              <a:t>= Particle diameter </a:t>
            </a:r>
            <a:endParaRPr lang="en-US" baseline="-25000" dirty="0">
              <a:latin typeface="Arial" charset="0"/>
            </a:endParaRPr>
          </a:p>
        </p:txBody>
      </p:sp>
      <p:sp>
        <p:nvSpPr>
          <p:cNvPr id="10" name="Rectangle 9"/>
          <p:cNvSpPr/>
          <p:nvPr/>
        </p:nvSpPr>
        <p:spPr>
          <a:xfrm>
            <a:off x="238272" y="3691560"/>
            <a:ext cx="5719614" cy="369332"/>
          </a:xfrm>
          <a:prstGeom prst="rect">
            <a:avLst/>
          </a:prstGeom>
        </p:spPr>
        <p:txBody>
          <a:bodyPr wrap="square">
            <a:spAutoFit/>
          </a:bodyPr>
          <a:lstStyle/>
          <a:p>
            <a:r>
              <a:rPr lang="en-US" dirty="0" err="1">
                <a:latin typeface="Arial" charset="0"/>
              </a:rPr>
              <a:t>U</a:t>
            </a:r>
            <a:r>
              <a:rPr lang="en-US" baseline="-25000" dirty="0" err="1">
                <a:latin typeface="Arial" charset="0"/>
              </a:rPr>
              <a:t>inlet</a:t>
            </a:r>
            <a:r>
              <a:rPr lang="en-US" dirty="0">
                <a:latin typeface="Arial" charset="0"/>
              </a:rPr>
              <a:t>         = Velocity of the fluidizing agent at the inlet</a:t>
            </a:r>
          </a:p>
        </p:txBody>
      </p:sp>
      <mc:AlternateContent xmlns:mc="http://schemas.openxmlformats.org/markup-compatibility/2006" xmlns:a14="http://schemas.microsoft.com/office/drawing/2010/main">
        <mc:Choice Requires="a14">
          <p:sp>
            <p:nvSpPr>
              <p:cNvPr id="11" name="Rectangle 10"/>
              <p:cNvSpPr/>
              <p:nvPr/>
            </p:nvSpPr>
            <p:spPr>
              <a:xfrm>
                <a:off x="238272" y="4771745"/>
                <a:ext cx="6699318" cy="1477328"/>
              </a:xfrm>
              <a:prstGeom prst="rect">
                <a:avLst/>
              </a:prstGeom>
            </p:spPr>
            <p:txBody>
              <a:bodyPr wrap="square">
                <a:spAutoFit/>
              </a:bodyPr>
              <a:lstStyle/>
              <a:p>
                <a:r>
                  <a:rPr lang="en-US" dirty="0">
                    <a:latin typeface="Arial" charset="0"/>
                  </a:rPr>
                  <a:t>KN           = Particle </a:t>
                </a:r>
                <a:r>
                  <a:rPr lang="mr-IN" dirty="0">
                    <a:latin typeface="Arial" charset="0"/>
                  </a:rPr>
                  <a:t>–</a:t>
                </a:r>
                <a:r>
                  <a:rPr lang="en-US" dirty="0">
                    <a:latin typeface="Arial" charset="0"/>
                  </a:rPr>
                  <a:t> particle normal collision spring constant</a:t>
                </a:r>
              </a:p>
              <a:p>
                <a:r>
                  <a:rPr lang="en-US" dirty="0">
                    <a:latin typeface="Arial" charset="0"/>
                  </a:rPr>
                  <a:t>KN_W     = Particle </a:t>
                </a:r>
                <a:r>
                  <a:rPr lang="mr-IN" dirty="0">
                    <a:latin typeface="Arial" charset="0"/>
                  </a:rPr>
                  <a:t>–</a:t>
                </a:r>
                <a:r>
                  <a:rPr lang="en-US" dirty="0">
                    <a:latin typeface="Arial" charset="0"/>
                  </a:rPr>
                  <a:t> wall normal collision spring constant </a:t>
                </a:r>
              </a:p>
              <a:p>
                <a:r>
                  <a:rPr lang="en-US" dirty="0">
                    <a:latin typeface="Arial" charset="0"/>
                  </a:rPr>
                  <a:t>MEW       = Particle - particle friction co-efficient</a:t>
                </a:r>
              </a:p>
              <a:p>
                <a:r>
                  <a:rPr lang="en-US" dirty="0">
                    <a:latin typeface="Arial" charset="0"/>
                  </a:rPr>
                  <a:t>MEW_W  = particle </a:t>
                </a:r>
                <a:r>
                  <a:rPr lang="mr-IN" dirty="0">
                    <a:latin typeface="Arial" charset="0"/>
                  </a:rPr>
                  <a:t>–</a:t>
                </a:r>
                <a:r>
                  <a:rPr lang="en-US" dirty="0">
                    <a:latin typeface="Arial" charset="0"/>
                  </a:rPr>
                  <a:t> wall friction  co-efficient</a:t>
                </a:r>
              </a:p>
              <a:p>
                <a14:m>
                  <m:oMath xmlns:m="http://schemas.openxmlformats.org/officeDocument/2006/math">
                    <m:r>
                      <a:rPr lang="mr-IN" i="1">
                        <a:latin typeface="Cambria Math" charset="0"/>
                        <a:ea typeface="Cambria Math" charset="0"/>
                        <a:cs typeface="Cambria Math" charset="0"/>
                      </a:rPr>
                      <m:t>𝜇</m:t>
                    </m:r>
                    <m:r>
                      <m:rPr>
                        <m:sty m:val="p"/>
                      </m:rPr>
                      <a:rPr lang="en-US" baseline="-25000">
                        <a:latin typeface="Cambria Math" charset="0"/>
                        <a:ea typeface="Cambria Math" charset="0"/>
                        <a:cs typeface="Cambria Math" charset="0"/>
                      </a:rPr>
                      <m:t>g</m:t>
                    </m:r>
                  </m:oMath>
                </a14:m>
                <a:r>
                  <a:rPr lang="en-US" baseline="-25000" dirty="0">
                    <a:latin typeface="Arial" charset="0"/>
                  </a:rPr>
                  <a:t>                   </a:t>
                </a:r>
                <a:r>
                  <a:rPr lang="en-US" dirty="0">
                    <a:latin typeface="Arial" charset="0"/>
                  </a:rPr>
                  <a:t>= Viscosity of the fluidizing agent at the inlet </a:t>
                </a:r>
              </a:p>
            </p:txBody>
          </p:sp>
        </mc:Choice>
        <mc:Fallback xmlns="">
          <p:sp>
            <p:nvSpPr>
              <p:cNvPr id="11" name="Rectangle 10"/>
              <p:cNvSpPr>
                <a:spLocks noRot="1" noChangeAspect="1" noMove="1" noResize="1" noEditPoints="1" noAdjustHandles="1" noChangeArrowheads="1" noChangeShapeType="1" noTextEdit="1"/>
              </p:cNvSpPr>
              <p:nvPr/>
            </p:nvSpPr>
            <p:spPr>
              <a:xfrm>
                <a:off x="238272" y="4771745"/>
                <a:ext cx="6699318" cy="1477328"/>
              </a:xfrm>
              <a:prstGeom prst="rect">
                <a:avLst/>
              </a:prstGeom>
              <a:blipFill rotWithShape="0">
                <a:blip r:embed="rId4"/>
                <a:stretch>
                  <a:fillRect l="-728" t="-2479" b="-5785"/>
                </a:stretch>
              </a:blipFill>
            </p:spPr>
            <p:txBody>
              <a:bodyPr/>
              <a:lstStyle/>
              <a:p>
                <a:r>
                  <a:rPr lang="en-US">
                    <a:noFill/>
                  </a:rPr>
                  <a:t> </a:t>
                </a:r>
              </a:p>
            </p:txBody>
          </p:sp>
        </mc:Fallback>
      </mc:AlternateContent>
      <p:sp>
        <p:nvSpPr>
          <p:cNvPr id="12" name="TextBox 11"/>
          <p:cNvSpPr txBox="1"/>
          <p:nvPr/>
        </p:nvSpPr>
        <p:spPr>
          <a:xfrm>
            <a:off x="7240868" y="5010241"/>
            <a:ext cx="5145188" cy="369332"/>
          </a:xfrm>
          <a:prstGeom prst="rect">
            <a:avLst/>
          </a:prstGeom>
          <a:noFill/>
        </p:spPr>
        <p:txBody>
          <a:bodyPr wrap="square" rtlCol="0">
            <a:spAutoFit/>
          </a:bodyPr>
          <a:lstStyle/>
          <a:p>
            <a:r>
              <a:rPr lang="en-US" dirty="0">
                <a:latin typeface="Arial" charset="0"/>
              </a:rPr>
              <a:t>2. </a:t>
            </a:r>
            <a:r>
              <a:rPr lang="en-US" dirty="0">
                <a:solidFill>
                  <a:srgbClr val="FF0000"/>
                </a:solidFill>
                <a:latin typeface="Arial" charset="0"/>
              </a:rPr>
              <a:t>Maximum pressure difference across the bed</a:t>
            </a:r>
          </a:p>
        </p:txBody>
      </p:sp>
      <p:sp>
        <p:nvSpPr>
          <p:cNvPr id="13" name="TextBox 12"/>
          <p:cNvSpPr txBox="1"/>
          <p:nvPr/>
        </p:nvSpPr>
        <p:spPr>
          <a:xfrm>
            <a:off x="238272" y="1209858"/>
            <a:ext cx="8405665" cy="369332"/>
          </a:xfrm>
          <a:prstGeom prst="rect">
            <a:avLst/>
          </a:prstGeom>
          <a:noFill/>
        </p:spPr>
        <p:txBody>
          <a:bodyPr wrap="square" rtlCol="0">
            <a:spAutoFit/>
          </a:bodyPr>
          <a:lstStyle/>
          <a:p>
            <a:r>
              <a:rPr lang="en-US" dirty="0">
                <a:latin typeface="Arial" charset="0"/>
              </a:rPr>
              <a:t>Normal distribution, LHS,</a:t>
            </a:r>
            <a:r>
              <a:rPr lang="en-US" dirty="0">
                <a:solidFill>
                  <a:srgbClr val="FF0000"/>
                </a:solidFill>
                <a:latin typeface="Arial" charset="0"/>
              </a:rPr>
              <a:t> # of uncertain input variables = 9 </a:t>
            </a:r>
          </a:p>
        </p:txBody>
      </p:sp>
      <mc:AlternateContent xmlns:mc="http://schemas.openxmlformats.org/markup-compatibility/2006" xmlns:a14="http://schemas.microsoft.com/office/drawing/2010/main">
        <mc:Choice Requires="a14">
          <p:graphicFrame>
            <p:nvGraphicFramePr>
              <p:cNvPr id="14" name="Content Placeholder 3"/>
              <p:cNvGraphicFramePr>
                <a:graphicFrameLocks/>
              </p:cNvGraphicFramePr>
              <p:nvPr>
                <p:extLst>
                  <p:ext uri="{D42A27DB-BD31-4B8C-83A1-F6EECF244321}">
                    <p14:modId xmlns:p14="http://schemas.microsoft.com/office/powerpoint/2010/main" val="1539461493"/>
                  </p:ext>
                </p:extLst>
              </p:nvPr>
            </p:nvGraphicFramePr>
            <p:xfrm>
              <a:off x="309816" y="1630659"/>
              <a:ext cx="9695326" cy="1449449"/>
            </p:xfrm>
            <a:graphic>
              <a:graphicData uri="http://schemas.openxmlformats.org/drawingml/2006/table">
                <a:tbl>
                  <a:tblPr firstRow="1" bandRow="1">
                    <a:tableStyleId>{69CF1AB2-1976-4502-BF36-3FF5EA218861}</a:tableStyleId>
                  </a:tblPr>
                  <a:tblGrid>
                    <a:gridCol w="900954">
                      <a:extLst>
                        <a:ext uri="{9D8B030D-6E8A-4147-A177-3AD203B41FA5}">
                          <a16:colId xmlns:a16="http://schemas.microsoft.com/office/drawing/2014/main" val="20000"/>
                        </a:ext>
                      </a:extLst>
                    </a:gridCol>
                    <a:gridCol w="941294">
                      <a:extLst>
                        <a:ext uri="{9D8B030D-6E8A-4147-A177-3AD203B41FA5}">
                          <a16:colId xmlns:a16="http://schemas.microsoft.com/office/drawing/2014/main" val="20003"/>
                        </a:ext>
                      </a:extLst>
                    </a:gridCol>
                    <a:gridCol w="887506">
                      <a:extLst>
                        <a:ext uri="{9D8B030D-6E8A-4147-A177-3AD203B41FA5}">
                          <a16:colId xmlns:a16="http://schemas.microsoft.com/office/drawing/2014/main" val="20004"/>
                        </a:ext>
                      </a:extLst>
                    </a:gridCol>
                    <a:gridCol w="787927">
                      <a:extLst>
                        <a:ext uri="{9D8B030D-6E8A-4147-A177-3AD203B41FA5}">
                          <a16:colId xmlns:a16="http://schemas.microsoft.com/office/drawing/2014/main" val="20010"/>
                        </a:ext>
                      </a:extLst>
                    </a:gridCol>
                    <a:gridCol w="687264">
                      <a:extLst>
                        <a:ext uri="{9D8B030D-6E8A-4147-A177-3AD203B41FA5}">
                          <a16:colId xmlns:a16="http://schemas.microsoft.com/office/drawing/2014/main" val="20011"/>
                        </a:ext>
                      </a:extLst>
                    </a:gridCol>
                    <a:gridCol w="1001924">
                      <a:extLst>
                        <a:ext uri="{9D8B030D-6E8A-4147-A177-3AD203B41FA5}">
                          <a16:colId xmlns:a16="http://schemas.microsoft.com/office/drawing/2014/main" val="20005"/>
                        </a:ext>
                      </a:extLst>
                    </a:gridCol>
                    <a:gridCol w="1026066">
                      <a:extLst>
                        <a:ext uri="{9D8B030D-6E8A-4147-A177-3AD203B41FA5}">
                          <a16:colId xmlns:a16="http://schemas.microsoft.com/office/drawing/2014/main" val="20006"/>
                        </a:ext>
                      </a:extLst>
                    </a:gridCol>
                    <a:gridCol w="934348">
                      <a:extLst>
                        <a:ext uri="{9D8B030D-6E8A-4147-A177-3AD203B41FA5}">
                          <a16:colId xmlns:a16="http://schemas.microsoft.com/office/drawing/2014/main" val="20007"/>
                        </a:ext>
                      </a:extLst>
                    </a:gridCol>
                    <a:gridCol w="1021976">
                      <a:extLst>
                        <a:ext uri="{9D8B030D-6E8A-4147-A177-3AD203B41FA5}">
                          <a16:colId xmlns:a16="http://schemas.microsoft.com/office/drawing/2014/main" val="20008"/>
                        </a:ext>
                      </a:extLst>
                    </a:gridCol>
                    <a:gridCol w="1506067">
                      <a:extLst>
                        <a:ext uri="{9D8B030D-6E8A-4147-A177-3AD203B41FA5}">
                          <a16:colId xmlns:a16="http://schemas.microsoft.com/office/drawing/2014/main" val="20009"/>
                        </a:ext>
                      </a:extLst>
                    </a:gridCol>
                  </a:tblGrid>
                  <a:tr h="635564">
                    <a:tc>
                      <a:txBody>
                        <a:bodyPr/>
                        <a:lstStyle/>
                        <a:p>
                          <a:endParaRPr lang="en-US" sz="1800" b="0" i="0" dirty="0">
                            <a:latin typeface="Arial" charset="0"/>
                          </a:endParaRPr>
                        </a:p>
                      </a:txBody>
                      <a:tcP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60000"/>
                            <a:lumOff val="40000"/>
                          </a:schemeClr>
                        </a:solidFill>
                      </a:tcPr>
                    </a:tc>
                    <a:tc>
                      <a:txBody>
                        <a:bodyPr/>
                        <a:lstStyle/>
                        <a:p>
                          <a:r>
                            <a:rPr lang="en-US" sz="1800" b="0" i="0" dirty="0" err="1">
                              <a:latin typeface="Arial" charset="0"/>
                            </a:rPr>
                            <a:t>D</a:t>
                          </a:r>
                          <a:r>
                            <a:rPr lang="en-US" sz="1800" b="0" i="0" baseline="-25000" dirty="0" err="1">
                              <a:latin typeface="Arial" charset="0"/>
                            </a:rPr>
                            <a:t>p</a:t>
                          </a:r>
                          <a:endParaRPr lang="en-US" sz="1800" b="0" i="0" baseline="-25000" dirty="0">
                            <a:latin typeface="Arial" charset="0"/>
                          </a:endParaRPr>
                        </a:p>
                        <a:p>
                          <a:r>
                            <a:rPr lang="en-US" sz="1800" b="0" i="0" baseline="0" dirty="0">
                              <a:latin typeface="Arial" charset="0"/>
                            </a:rPr>
                            <a:t>(cm)</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r>
                            <a:rPr lang="en-US" sz="1800" b="0" i="0" dirty="0" err="1">
                              <a:latin typeface="Arial" charset="0"/>
                            </a:rPr>
                            <a:t>U</a:t>
                          </a:r>
                          <a:r>
                            <a:rPr lang="en-US" sz="1800" b="0" i="0" baseline="-25000" dirty="0" err="1">
                              <a:latin typeface="Arial" charset="0"/>
                            </a:rPr>
                            <a:t>inlet</a:t>
                          </a:r>
                          <a:endParaRPr lang="en-US" sz="1800" b="0" i="0" baseline="-25000" dirty="0">
                            <a:latin typeface="Arial" charset="0"/>
                          </a:endParaRPr>
                        </a:p>
                        <a:p>
                          <a:r>
                            <a:rPr lang="en-US" sz="1800" b="0" i="0" baseline="0" dirty="0">
                              <a:latin typeface="Arial" charset="0"/>
                            </a:rPr>
                            <a:t>(cm/s)</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r>
                            <a:rPr lang="en-US" sz="1800" b="0" i="0" dirty="0">
                              <a:latin typeface="Arial" charset="0"/>
                            </a:rPr>
                            <a:t>e </a:t>
                          </a:r>
                          <a:r>
                            <a:rPr lang="en-US" sz="1800" b="0" i="0" baseline="-25000" dirty="0" err="1">
                              <a:latin typeface="Arial" charset="0"/>
                            </a:rPr>
                            <a:t>p,n</a:t>
                          </a:r>
                          <a:r>
                            <a:rPr lang="en-US" sz="1800" b="0" i="0" dirty="0">
                              <a:latin typeface="Arial" charset="0"/>
                            </a:rPr>
                            <a:t> </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60000"/>
                            <a:lumOff val="40000"/>
                          </a:schemeClr>
                        </a:solidFill>
                      </a:tcPr>
                    </a:tc>
                    <a:tc>
                      <a:txBody>
                        <a:bodyPr/>
                        <a:lstStyle/>
                        <a:p>
                          <a:r>
                            <a:rPr lang="en-US" sz="1800" b="0" i="0" dirty="0">
                              <a:latin typeface="Arial" charset="0"/>
                            </a:rPr>
                            <a:t>e </a:t>
                          </a:r>
                          <a:r>
                            <a:rPr lang="en-US" sz="1800" b="0" i="0" baseline="-25000" dirty="0" err="1">
                              <a:latin typeface="Arial" charset="0"/>
                            </a:rPr>
                            <a:t>w,n</a:t>
                          </a:r>
                          <a:r>
                            <a:rPr lang="en-US" sz="1800" b="0" i="0" dirty="0">
                              <a:latin typeface="Arial" charset="0"/>
                            </a:rPr>
                            <a:t>  </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60000"/>
                            <a:lumOff val="40000"/>
                          </a:schemeClr>
                        </a:solidFill>
                      </a:tcPr>
                    </a:tc>
                    <a:tc>
                      <a:txBody>
                        <a:bodyPr/>
                        <a:lstStyle/>
                        <a:p>
                          <a:r>
                            <a:rPr lang="en-US" sz="1800" b="0" i="0" dirty="0">
                              <a:latin typeface="Arial" charset="0"/>
                            </a:rPr>
                            <a:t>KN</a:t>
                          </a:r>
                        </a:p>
                        <a:p>
                          <a:r>
                            <a:rPr lang="en-US" sz="1800" b="0" i="0" dirty="0">
                              <a:latin typeface="Arial" charset="0"/>
                            </a:rPr>
                            <a:t>(g/s</a:t>
                          </a:r>
                          <a:r>
                            <a:rPr lang="en-US" sz="1800" b="0" i="0" baseline="30000" dirty="0">
                              <a:latin typeface="Arial" charset="0"/>
                            </a:rPr>
                            <a:t>2</a:t>
                          </a:r>
                          <a:r>
                            <a:rPr lang="en-US" sz="1800" b="0" i="0" baseline="0" dirty="0">
                              <a:latin typeface="Arial" charset="0"/>
                            </a:rPr>
                            <a:t>)</a:t>
                          </a:r>
                          <a:endParaRPr lang="en-US" sz="1800" b="0" i="0" baseline="30000" dirty="0">
                            <a:latin typeface="Arial"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r>
                            <a:rPr lang="en-US" sz="1800" b="0" i="0" dirty="0">
                              <a:latin typeface="Arial" charset="0"/>
                            </a:rPr>
                            <a:t>KN_W</a:t>
                          </a:r>
                        </a:p>
                        <a:p>
                          <a:pPr marL="0" marR="0" indent="0" algn="l" defTabSz="914377" rtl="0" eaLnBrk="1" fontAlgn="auto" latinLnBrk="0" hangingPunct="1">
                            <a:lnSpc>
                              <a:spcPct val="100000"/>
                            </a:lnSpc>
                            <a:spcBef>
                              <a:spcPts val="0"/>
                            </a:spcBef>
                            <a:spcAft>
                              <a:spcPts val="0"/>
                            </a:spcAft>
                            <a:buClrTx/>
                            <a:buSzTx/>
                            <a:buFontTx/>
                            <a:buNone/>
                            <a:tabLst/>
                            <a:defRPr/>
                          </a:pPr>
                          <a:r>
                            <a:rPr lang="en-US" sz="1800" b="0" i="0" dirty="0">
                              <a:latin typeface="Arial" charset="0"/>
                            </a:rPr>
                            <a:t>(g/s</a:t>
                          </a:r>
                          <a:r>
                            <a:rPr lang="en-US" sz="1800" b="0" i="0" baseline="30000" dirty="0">
                              <a:latin typeface="Arial" charset="0"/>
                            </a:rPr>
                            <a:t>2</a:t>
                          </a:r>
                          <a:r>
                            <a:rPr lang="en-US" sz="1800" b="0" i="0" baseline="0" dirty="0">
                              <a:latin typeface="Arial" charset="0"/>
                            </a:rPr>
                            <a:t>)</a:t>
                          </a:r>
                          <a:endParaRPr lang="en-US" sz="1800" b="0" i="0" baseline="30000" dirty="0">
                            <a:latin typeface="Arial"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r>
                            <a:rPr lang="en-US" sz="1800" b="0" i="0" dirty="0">
                              <a:latin typeface="Arial" charset="0"/>
                            </a:rPr>
                            <a:t>MEW</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r>
                            <a:rPr lang="en-US" sz="1800" b="0" i="0" dirty="0">
                              <a:latin typeface="Arial" charset="0"/>
                            </a:rPr>
                            <a:t>MEW_W</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pPr/>
                          <a14:m>
                            <m:oMathPara xmlns:m="http://schemas.openxmlformats.org/officeDocument/2006/math">
                              <m:oMathParaPr>
                                <m:jc m:val="centerGroup"/>
                              </m:oMathParaPr>
                              <m:oMath xmlns:m="http://schemas.openxmlformats.org/officeDocument/2006/math">
                                <m:r>
                                  <a:rPr lang="mr-IN" sz="1800" b="0" i="1" smtClean="0">
                                    <a:latin typeface="Cambria Math" charset="0"/>
                                    <a:ea typeface="Cambria Math" charset="0"/>
                                    <a:cs typeface="Cambria Math" charset="0"/>
                                  </a:rPr>
                                  <m:t>𝜇</m:t>
                                </m:r>
                                <m:r>
                                  <m:rPr>
                                    <m:sty m:val="p"/>
                                  </m:rPr>
                                  <a:rPr lang="en-US" sz="1800" b="0" i="0" baseline="-25000" smtClean="0">
                                    <a:latin typeface="Cambria Math" charset="0"/>
                                    <a:ea typeface="Cambria Math" charset="0"/>
                                    <a:cs typeface="Cambria Math" charset="0"/>
                                  </a:rPr>
                                  <m:t>g</m:t>
                                </m:r>
                              </m:oMath>
                            </m:oMathPara>
                          </a14:m>
                          <a:endParaRPr lang="en-US" sz="1800" b="0" i="0" baseline="-25000" dirty="0">
                            <a:latin typeface="Arial" charset="0"/>
                          </a:endParaRPr>
                        </a:p>
                        <a:p>
                          <a:r>
                            <a:rPr lang="en-US" sz="1800" b="0" i="0" dirty="0">
                              <a:latin typeface="Arial" charset="0"/>
                            </a:rPr>
                            <a:t>(g/ cm</a:t>
                          </a:r>
                          <a:r>
                            <a:rPr lang="en-US" sz="1800" b="0" i="0" baseline="0" dirty="0">
                              <a:latin typeface="Arial" charset="0"/>
                            </a:rPr>
                            <a:t> s)</a:t>
                          </a:r>
                          <a:endParaRPr lang="en-US" sz="1800" b="0" i="0" dirty="0">
                            <a:latin typeface="Arial"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val="10000"/>
                      </a:ext>
                    </a:extLst>
                  </a:tr>
                  <a:tr h="0">
                    <a:tc>
                      <a:txBody>
                        <a:bodyPr/>
                        <a:lstStyle/>
                        <a:p>
                          <a:r>
                            <a:rPr lang="en-US" sz="1800" b="0" i="0" dirty="0">
                              <a:solidFill>
                                <a:schemeClr val="tx1"/>
                              </a:solidFill>
                              <a:latin typeface="Times New Roman" charset="0"/>
                              <a:ea typeface="Times New Roman" charset="0"/>
                              <a:cs typeface="Times New Roman" charset="0"/>
                            </a:rPr>
                            <a:t>mean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800" b="0" i="0" dirty="0">
                              <a:solidFill>
                                <a:schemeClr val="tx1"/>
                              </a:solidFill>
                              <a:latin typeface="Times New Roman" charset="0"/>
                              <a:ea typeface="Times New Roman" charset="0"/>
                              <a:cs typeface="Times New Roman" charset="0"/>
                            </a:rPr>
                            <a:t>0.34</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r>
                            <a:rPr lang="en-US" sz="1800" b="0" i="0" dirty="0">
                              <a:solidFill>
                                <a:schemeClr val="tx1"/>
                              </a:solidFill>
                              <a:latin typeface="Times New Roman" charset="0"/>
                              <a:ea typeface="Times New Roman" charset="0"/>
                              <a:cs typeface="Times New Roman" charset="0"/>
                            </a:rPr>
                            <a:t>4200</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r>
                            <a:rPr lang="en-US" sz="1800" b="0" i="0" dirty="0">
                              <a:solidFill>
                                <a:schemeClr val="tx1"/>
                              </a:solidFill>
                              <a:latin typeface="Times New Roman" charset="0"/>
                              <a:ea typeface="Times New Roman" charset="0"/>
                              <a:cs typeface="Times New Roman" charset="0"/>
                            </a:rPr>
                            <a:t>0.8 </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chemeClr val="tx1"/>
                              </a:solidFill>
                              <a:latin typeface="Times New Roman" charset="0"/>
                              <a:ea typeface="Times New Roman" charset="0"/>
                              <a:cs typeface="Times New Roman" charset="0"/>
                            </a:rPr>
                            <a:t>0.8 </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l" defTabSz="914377" rtl="0" eaLnBrk="1" fontAlgn="auto" latinLnBrk="0" hangingPunct="1">
                            <a:lnSpc>
                              <a:spcPct val="100000"/>
                            </a:lnSpc>
                            <a:spcBef>
                              <a:spcPts val="0"/>
                            </a:spcBef>
                            <a:spcAft>
                              <a:spcPts val="0"/>
                            </a:spcAft>
                            <a:buClrTx/>
                            <a:buSzTx/>
                            <a:buFontTx/>
                            <a:buNone/>
                            <a:tabLst/>
                            <a:defRPr/>
                          </a:pPr>
                          <a:r>
                            <a:rPr lang="is-IS" sz="1800" kern="1200" dirty="0">
                              <a:solidFill>
                                <a:schemeClr val="tx1"/>
                              </a:solidFill>
                              <a:effectLst/>
                              <a:latin typeface="Times New Roman" charset="0"/>
                              <a:ea typeface="Times New Roman" charset="0"/>
                              <a:cs typeface="Times New Roman" charset="0"/>
                            </a:rPr>
                            <a:t>1000000 </a:t>
                          </a:r>
                          <a:endParaRPr lang="en-US" sz="1800" b="0" i="0" dirty="0">
                            <a:solidFill>
                              <a:schemeClr val="tx1"/>
                            </a:solidFill>
                            <a:latin typeface="Times New Roman" charset="0"/>
                            <a:ea typeface="Times New Roman" charset="0"/>
                            <a:cs typeface="Times New Roman" charset="0"/>
                          </a:endParaRP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0" marR="0" indent="0" algn="l" defTabSz="914377" rtl="0" eaLnBrk="1" fontAlgn="auto" latinLnBrk="0" hangingPunct="1">
                            <a:lnSpc>
                              <a:spcPct val="100000"/>
                            </a:lnSpc>
                            <a:spcBef>
                              <a:spcPts val="0"/>
                            </a:spcBef>
                            <a:spcAft>
                              <a:spcPts val="0"/>
                            </a:spcAft>
                            <a:buClrTx/>
                            <a:buSzTx/>
                            <a:buFontTx/>
                            <a:buNone/>
                            <a:tabLst/>
                            <a:defRPr/>
                          </a:pPr>
                          <a:r>
                            <a:rPr lang="is-IS" sz="1800" kern="1200" dirty="0">
                              <a:solidFill>
                                <a:schemeClr val="tx1"/>
                              </a:solidFill>
                              <a:effectLst/>
                              <a:latin typeface="Times New Roman" charset="0"/>
                              <a:ea typeface="Times New Roman" charset="0"/>
                              <a:cs typeface="Times New Roman" charset="0"/>
                            </a:rPr>
                            <a:t>1000000</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0" marR="0" indent="0" algn="l" defTabSz="914377" rtl="0" eaLnBrk="1" fontAlgn="auto" latinLnBrk="0" hangingPunct="1">
                            <a:lnSpc>
                              <a:spcPct val="100000"/>
                            </a:lnSpc>
                            <a:spcBef>
                              <a:spcPts val="0"/>
                            </a:spcBef>
                            <a:spcAft>
                              <a:spcPts val="0"/>
                            </a:spcAft>
                            <a:buClrTx/>
                            <a:buSzTx/>
                            <a:buFontTx/>
                            <a:buNone/>
                            <a:tabLst/>
                            <a:defRPr/>
                          </a:pPr>
                          <a:r>
                            <a:rPr lang="nb-NO" sz="1800" kern="1200" dirty="0">
                              <a:solidFill>
                                <a:schemeClr val="tx1"/>
                              </a:solidFill>
                              <a:effectLst/>
                              <a:latin typeface="Times New Roman" charset="0"/>
                              <a:ea typeface="Times New Roman" charset="0"/>
                              <a:cs typeface="Times New Roman" charset="0"/>
                            </a:rPr>
                            <a:t>0.1</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0" marR="0" indent="0" algn="l" defTabSz="914377" rtl="0" eaLnBrk="1" fontAlgn="auto" latinLnBrk="0" hangingPunct="1">
                            <a:lnSpc>
                              <a:spcPct val="100000"/>
                            </a:lnSpc>
                            <a:spcBef>
                              <a:spcPts val="0"/>
                            </a:spcBef>
                            <a:spcAft>
                              <a:spcPts val="0"/>
                            </a:spcAft>
                            <a:buClrTx/>
                            <a:buSzTx/>
                            <a:buFontTx/>
                            <a:buNone/>
                            <a:tabLst/>
                            <a:defRPr/>
                          </a:pPr>
                          <a:r>
                            <a:rPr lang="nb-NO" sz="1800" kern="1200" dirty="0">
                              <a:solidFill>
                                <a:schemeClr val="tx1"/>
                              </a:solidFill>
                              <a:effectLst/>
                              <a:latin typeface="Times New Roman" charset="0"/>
                              <a:ea typeface="Times New Roman" charset="0"/>
                              <a:cs typeface="Times New Roman" charset="0"/>
                            </a:rPr>
                            <a:t>0.1</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0" marR="0" indent="0" algn="l" defTabSz="914377" rtl="0" eaLnBrk="1" fontAlgn="auto" latinLnBrk="0" hangingPunct="1">
                            <a:lnSpc>
                              <a:spcPct val="100000"/>
                            </a:lnSpc>
                            <a:spcBef>
                              <a:spcPts val="0"/>
                            </a:spcBef>
                            <a:spcAft>
                              <a:spcPts val="0"/>
                            </a:spcAft>
                            <a:buClrTx/>
                            <a:buSzTx/>
                            <a:buFontTx/>
                            <a:buNone/>
                            <a:tabLst/>
                            <a:defRPr/>
                          </a:pPr>
                          <a:r>
                            <a:rPr lang="nb-NO" sz="1800" kern="1200" dirty="0">
                              <a:solidFill>
                                <a:schemeClr val="tx1"/>
                              </a:solidFill>
                              <a:effectLst/>
                              <a:latin typeface="Times New Roman" charset="0"/>
                              <a:ea typeface="Times New Roman" charset="0"/>
                              <a:cs typeface="Times New Roman" charset="0"/>
                            </a:rPr>
                            <a:t>0.00018</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val="10001"/>
                      </a:ext>
                    </a:extLst>
                  </a:tr>
                  <a:tr h="443609">
                    <a:tc>
                      <a:txBody>
                        <a:bodyPr/>
                        <a:lstStyle/>
                        <a:p>
                          <a:r>
                            <a:rPr lang="en-US" sz="1800" b="0" i="0" dirty="0" err="1">
                              <a:solidFill>
                                <a:schemeClr val="tx1"/>
                              </a:solidFill>
                              <a:latin typeface="Times New Roman" charset="0"/>
                              <a:ea typeface="Times New Roman" charset="0"/>
                              <a:cs typeface="Times New Roman" charset="0"/>
                            </a:rPr>
                            <a:t>std</a:t>
                          </a:r>
                          <a:endParaRPr lang="en-US" sz="1800" b="0" i="0" dirty="0">
                            <a:solidFill>
                              <a:schemeClr val="tx1"/>
                            </a:solidFill>
                            <a:latin typeface="Times New Roman" charset="0"/>
                            <a:ea typeface="Times New Roman" charset="0"/>
                            <a:cs typeface="Times New Roman" charset="0"/>
                          </a:endParaRP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800" b="0" i="0" dirty="0">
                              <a:solidFill>
                                <a:schemeClr val="tx1"/>
                              </a:solidFill>
                              <a:latin typeface="Times New Roman" charset="0"/>
                              <a:ea typeface="Times New Roman" charset="0"/>
                              <a:cs typeface="Times New Roman" charset="0"/>
                            </a:rPr>
                            <a:t>0.0297</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r>
                            <a:rPr lang="en-US" sz="1800" b="0" i="0" dirty="0">
                              <a:solidFill>
                                <a:schemeClr val="tx1"/>
                              </a:solidFill>
                              <a:latin typeface="Times New Roman" charset="0"/>
                              <a:ea typeface="Times New Roman" charset="0"/>
                              <a:cs typeface="Times New Roman" charset="0"/>
                            </a:rPr>
                            <a:t>367.5</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r>
                            <a:rPr lang="en-US" sz="1800" b="0" i="0" dirty="0">
                              <a:solidFill>
                                <a:schemeClr val="tx1"/>
                              </a:solidFill>
                              <a:latin typeface="Times New Roman" charset="0"/>
                              <a:ea typeface="Times New Roman" charset="0"/>
                              <a:cs typeface="Times New Roman" charset="0"/>
                            </a:rPr>
                            <a:t>0.07</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chemeClr val="tx1"/>
                              </a:solidFill>
                              <a:latin typeface="Times New Roman" charset="0"/>
                              <a:ea typeface="Times New Roman" charset="0"/>
                              <a:cs typeface="Times New Roman" charset="0"/>
                            </a:rPr>
                            <a:t>0.07</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l" defTabSz="914377" rtl="0" eaLnBrk="1" fontAlgn="auto" latinLnBrk="0" hangingPunct="1">
                            <a:lnSpc>
                              <a:spcPct val="100000"/>
                            </a:lnSpc>
                            <a:spcBef>
                              <a:spcPts val="0"/>
                            </a:spcBef>
                            <a:spcAft>
                              <a:spcPts val="0"/>
                            </a:spcAft>
                            <a:buClrTx/>
                            <a:buSzTx/>
                            <a:buFontTx/>
                            <a:buNone/>
                            <a:tabLst/>
                            <a:defRPr/>
                          </a:pPr>
                          <a:r>
                            <a:rPr lang="en-US" sz="1800" b="0" i="0" dirty="0">
                              <a:solidFill>
                                <a:schemeClr val="tx1"/>
                              </a:solidFill>
                              <a:latin typeface="Times New Roman" charset="0"/>
                              <a:ea typeface="Times New Roman" charset="0"/>
                              <a:cs typeface="Times New Roman" charset="0"/>
                            </a:rPr>
                            <a:t>87500</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0" marR="0" indent="0" algn="l" defTabSz="914377" rtl="0" eaLnBrk="1" fontAlgn="auto" latinLnBrk="0" hangingPunct="1">
                            <a:lnSpc>
                              <a:spcPct val="100000"/>
                            </a:lnSpc>
                            <a:spcBef>
                              <a:spcPts val="0"/>
                            </a:spcBef>
                            <a:spcAft>
                              <a:spcPts val="0"/>
                            </a:spcAft>
                            <a:buClrTx/>
                            <a:buSzTx/>
                            <a:buFontTx/>
                            <a:buNone/>
                            <a:tabLst/>
                            <a:defRPr/>
                          </a:pPr>
                          <a:r>
                            <a:rPr lang="is-IS" sz="1800" kern="1200" dirty="0">
                              <a:solidFill>
                                <a:schemeClr val="tx1"/>
                              </a:solidFill>
                              <a:effectLst/>
                              <a:latin typeface="Times New Roman" charset="0"/>
                              <a:ea typeface="Times New Roman" charset="0"/>
                              <a:cs typeface="Times New Roman" charset="0"/>
                            </a:rPr>
                            <a:t>87500</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0" marR="0" indent="0" algn="l" defTabSz="914377" rtl="0" eaLnBrk="1" fontAlgn="auto" latinLnBrk="0" hangingPunct="1">
                            <a:lnSpc>
                              <a:spcPct val="100000"/>
                            </a:lnSpc>
                            <a:spcBef>
                              <a:spcPts val="0"/>
                            </a:spcBef>
                            <a:spcAft>
                              <a:spcPts val="0"/>
                            </a:spcAft>
                            <a:buClrTx/>
                            <a:buSzTx/>
                            <a:buFontTx/>
                            <a:buNone/>
                            <a:tabLst/>
                            <a:defRPr/>
                          </a:pPr>
                          <a:r>
                            <a:rPr lang="nb-NO" sz="1800" kern="1200" dirty="0">
                              <a:solidFill>
                                <a:schemeClr val="tx1"/>
                              </a:solidFill>
                              <a:effectLst/>
                              <a:latin typeface="Times New Roman" charset="0"/>
                              <a:ea typeface="Times New Roman" charset="0"/>
                              <a:cs typeface="Times New Roman" charset="0"/>
                            </a:rPr>
                            <a:t>0.0087</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0" marR="0" indent="0" algn="l" defTabSz="914377" rtl="0" eaLnBrk="1" fontAlgn="auto" latinLnBrk="0" hangingPunct="1">
                            <a:lnSpc>
                              <a:spcPct val="100000"/>
                            </a:lnSpc>
                            <a:spcBef>
                              <a:spcPts val="0"/>
                            </a:spcBef>
                            <a:spcAft>
                              <a:spcPts val="0"/>
                            </a:spcAft>
                            <a:buClrTx/>
                            <a:buSzTx/>
                            <a:buFontTx/>
                            <a:buNone/>
                            <a:tabLst/>
                            <a:defRPr/>
                          </a:pPr>
                          <a:r>
                            <a:rPr lang="nb-NO" sz="1800" kern="1200" dirty="0">
                              <a:solidFill>
                                <a:schemeClr val="tx1"/>
                              </a:solidFill>
                              <a:effectLst/>
                              <a:latin typeface="Times New Roman" charset="0"/>
                              <a:ea typeface="Times New Roman" charset="0"/>
                              <a:cs typeface="Times New Roman" charset="0"/>
                            </a:rPr>
                            <a:t>0.0087</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0" marR="0" indent="0" algn="l" defTabSz="914377" rtl="0" eaLnBrk="1" fontAlgn="auto" latinLnBrk="0" hangingPunct="1">
                            <a:lnSpc>
                              <a:spcPct val="100000"/>
                            </a:lnSpc>
                            <a:spcBef>
                              <a:spcPts val="0"/>
                            </a:spcBef>
                            <a:spcAft>
                              <a:spcPts val="0"/>
                            </a:spcAft>
                            <a:buClrTx/>
                            <a:buSzTx/>
                            <a:buFontTx/>
                            <a:buNone/>
                            <a:tabLst/>
                            <a:defRPr/>
                          </a:pPr>
                          <a:r>
                            <a:rPr lang="nb-NO" sz="1800" kern="1200" dirty="0">
                              <a:solidFill>
                                <a:schemeClr val="tx1"/>
                              </a:solidFill>
                              <a:effectLst/>
                              <a:latin typeface="Times New Roman" charset="0"/>
                              <a:ea typeface="Times New Roman" charset="0"/>
                              <a:cs typeface="Times New Roman" charset="0"/>
                            </a:rPr>
                            <a:t>0.00001575</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val="10002"/>
                      </a:ext>
                    </a:extLst>
                  </a:tr>
                </a:tbl>
              </a:graphicData>
            </a:graphic>
          </p:graphicFrame>
        </mc:Choice>
        <mc:Fallback xmlns="">
          <p:graphicFrame>
            <p:nvGraphicFramePr>
              <p:cNvPr id="14" name="Content Placeholder 3"/>
              <p:cNvGraphicFramePr>
                <a:graphicFrameLocks/>
              </p:cNvGraphicFramePr>
              <p:nvPr>
                <p:extLst>
                  <p:ext uri="{D42A27DB-BD31-4B8C-83A1-F6EECF244321}">
                    <p14:modId xmlns:p14="http://schemas.microsoft.com/office/powerpoint/2010/main" val="1539461493"/>
                  </p:ext>
                </p:extLst>
              </p:nvPr>
            </p:nvGraphicFramePr>
            <p:xfrm>
              <a:off x="309816" y="1630659"/>
              <a:ext cx="9695326" cy="1449449"/>
            </p:xfrm>
            <a:graphic>
              <a:graphicData uri="http://schemas.openxmlformats.org/drawingml/2006/table">
                <a:tbl>
                  <a:tblPr firstRow="1" bandRow="1">
                    <a:tableStyleId>{69CF1AB2-1976-4502-BF36-3FF5EA218861}</a:tableStyleId>
                  </a:tblPr>
                  <a:tblGrid>
                    <a:gridCol w="900954">
                      <a:extLst>
                        <a:ext uri="{9D8B030D-6E8A-4147-A177-3AD203B41FA5}">
                          <a16:colId xmlns:a16="http://schemas.microsoft.com/office/drawing/2014/main" val="20000"/>
                        </a:ext>
                      </a:extLst>
                    </a:gridCol>
                    <a:gridCol w="941294">
                      <a:extLst>
                        <a:ext uri="{9D8B030D-6E8A-4147-A177-3AD203B41FA5}">
                          <a16:colId xmlns:a16="http://schemas.microsoft.com/office/drawing/2014/main" val="20003"/>
                        </a:ext>
                      </a:extLst>
                    </a:gridCol>
                    <a:gridCol w="887506">
                      <a:extLst>
                        <a:ext uri="{9D8B030D-6E8A-4147-A177-3AD203B41FA5}">
                          <a16:colId xmlns:a16="http://schemas.microsoft.com/office/drawing/2014/main" val="20004"/>
                        </a:ext>
                      </a:extLst>
                    </a:gridCol>
                    <a:gridCol w="787927">
                      <a:extLst>
                        <a:ext uri="{9D8B030D-6E8A-4147-A177-3AD203B41FA5}">
                          <a16:colId xmlns:a16="http://schemas.microsoft.com/office/drawing/2014/main" val="20010"/>
                        </a:ext>
                      </a:extLst>
                    </a:gridCol>
                    <a:gridCol w="687264">
                      <a:extLst>
                        <a:ext uri="{9D8B030D-6E8A-4147-A177-3AD203B41FA5}">
                          <a16:colId xmlns:a16="http://schemas.microsoft.com/office/drawing/2014/main" val="20011"/>
                        </a:ext>
                      </a:extLst>
                    </a:gridCol>
                    <a:gridCol w="1001924">
                      <a:extLst>
                        <a:ext uri="{9D8B030D-6E8A-4147-A177-3AD203B41FA5}">
                          <a16:colId xmlns:a16="http://schemas.microsoft.com/office/drawing/2014/main" val="20005"/>
                        </a:ext>
                      </a:extLst>
                    </a:gridCol>
                    <a:gridCol w="1026066">
                      <a:extLst>
                        <a:ext uri="{9D8B030D-6E8A-4147-A177-3AD203B41FA5}">
                          <a16:colId xmlns:a16="http://schemas.microsoft.com/office/drawing/2014/main" val="20006"/>
                        </a:ext>
                      </a:extLst>
                    </a:gridCol>
                    <a:gridCol w="934348">
                      <a:extLst>
                        <a:ext uri="{9D8B030D-6E8A-4147-A177-3AD203B41FA5}">
                          <a16:colId xmlns:a16="http://schemas.microsoft.com/office/drawing/2014/main" val="20007"/>
                        </a:ext>
                      </a:extLst>
                    </a:gridCol>
                    <a:gridCol w="1021976">
                      <a:extLst>
                        <a:ext uri="{9D8B030D-6E8A-4147-A177-3AD203B41FA5}">
                          <a16:colId xmlns:a16="http://schemas.microsoft.com/office/drawing/2014/main" val="20008"/>
                        </a:ext>
                      </a:extLst>
                    </a:gridCol>
                    <a:gridCol w="1506067">
                      <a:extLst>
                        <a:ext uri="{9D8B030D-6E8A-4147-A177-3AD203B41FA5}">
                          <a16:colId xmlns:a16="http://schemas.microsoft.com/office/drawing/2014/main" val="20009"/>
                        </a:ext>
                      </a:extLst>
                    </a:gridCol>
                  </a:tblGrid>
                  <a:tr h="640080">
                    <a:tc>
                      <a:txBody>
                        <a:bodyPr/>
                        <a:lstStyle/>
                        <a:p>
                          <a:endParaRPr lang="en-US" sz="1800" b="0" i="0" dirty="0">
                            <a:latin typeface="Arial" charset="0"/>
                          </a:endParaRPr>
                        </a:p>
                      </a:txBody>
                      <a:tcP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60000"/>
                            <a:lumOff val="40000"/>
                          </a:schemeClr>
                        </a:solidFill>
                      </a:tcPr>
                    </a:tc>
                    <a:tc>
                      <a:txBody>
                        <a:bodyPr/>
                        <a:lstStyle/>
                        <a:p>
                          <a:r>
                            <a:rPr lang="en-US" sz="1800" b="0" i="0" dirty="0" err="1">
                              <a:latin typeface="Arial" charset="0"/>
                            </a:rPr>
                            <a:t>D</a:t>
                          </a:r>
                          <a:r>
                            <a:rPr lang="en-US" sz="1800" b="0" i="0" baseline="-25000" dirty="0" err="1">
                              <a:latin typeface="Arial" charset="0"/>
                            </a:rPr>
                            <a:t>p</a:t>
                          </a:r>
                          <a:endParaRPr lang="en-US" sz="1800" b="0" i="0" baseline="-25000" dirty="0">
                            <a:latin typeface="Arial" charset="0"/>
                          </a:endParaRPr>
                        </a:p>
                        <a:p>
                          <a:r>
                            <a:rPr lang="en-US" sz="1800" b="0" i="0" baseline="0" dirty="0">
                              <a:latin typeface="Arial" charset="0"/>
                            </a:rPr>
                            <a:t>(cm)</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r>
                            <a:rPr lang="en-US" sz="1800" b="0" i="0" dirty="0" err="1">
                              <a:latin typeface="Arial" charset="0"/>
                            </a:rPr>
                            <a:t>U</a:t>
                          </a:r>
                          <a:r>
                            <a:rPr lang="en-US" sz="1800" b="0" i="0" baseline="-25000" dirty="0" err="1">
                              <a:latin typeface="Arial" charset="0"/>
                            </a:rPr>
                            <a:t>inlet</a:t>
                          </a:r>
                          <a:endParaRPr lang="en-US" sz="1800" b="0" i="0" baseline="-25000" dirty="0">
                            <a:latin typeface="Arial" charset="0"/>
                          </a:endParaRPr>
                        </a:p>
                        <a:p>
                          <a:r>
                            <a:rPr lang="en-US" sz="1800" b="0" i="0" baseline="0" dirty="0">
                              <a:latin typeface="Arial" charset="0"/>
                            </a:rPr>
                            <a:t>(cm/s)</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r>
                            <a:rPr lang="en-US" sz="1800" b="0" i="0" dirty="0">
                              <a:latin typeface="Arial" charset="0"/>
                            </a:rPr>
                            <a:t>e </a:t>
                          </a:r>
                          <a:r>
                            <a:rPr lang="en-US" sz="1800" b="0" i="0" baseline="-25000" dirty="0" err="1">
                              <a:latin typeface="Arial" charset="0"/>
                            </a:rPr>
                            <a:t>p,n</a:t>
                          </a:r>
                          <a:r>
                            <a:rPr lang="en-US" sz="1800" b="0" i="0" dirty="0">
                              <a:latin typeface="Arial" charset="0"/>
                            </a:rPr>
                            <a:t> </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60000"/>
                            <a:lumOff val="40000"/>
                          </a:schemeClr>
                        </a:solidFill>
                      </a:tcPr>
                    </a:tc>
                    <a:tc>
                      <a:txBody>
                        <a:bodyPr/>
                        <a:lstStyle/>
                        <a:p>
                          <a:r>
                            <a:rPr lang="en-US" sz="1800" b="0" i="0" dirty="0">
                              <a:latin typeface="Arial" charset="0"/>
                            </a:rPr>
                            <a:t>e </a:t>
                          </a:r>
                          <a:r>
                            <a:rPr lang="en-US" sz="1800" b="0" i="0" baseline="-25000" dirty="0" err="1">
                              <a:latin typeface="Arial" charset="0"/>
                            </a:rPr>
                            <a:t>w,n</a:t>
                          </a:r>
                          <a:r>
                            <a:rPr lang="en-US" sz="1800" b="0" i="0" dirty="0">
                              <a:latin typeface="Arial" charset="0"/>
                            </a:rPr>
                            <a:t>  </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60000"/>
                            <a:lumOff val="40000"/>
                          </a:schemeClr>
                        </a:solidFill>
                      </a:tcPr>
                    </a:tc>
                    <a:tc>
                      <a:txBody>
                        <a:bodyPr/>
                        <a:lstStyle/>
                        <a:p>
                          <a:r>
                            <a:rPr lang="en-US" sz="1800" b="0" i="0" dirty="0">
                              <a:latin typeface="Arial" charset="0"/>
                            </a:rPr>
                            <a:t>KN</a:t>
                          </a:r>
                        </a:p>
                        <a:p>
                          <a:r>
                            <a:rPr lang="en-US" sz="1800" b="0" i="0" dirty="0">
                              <a:latin typeface="Arial" charset="0"/>
                            </a:rPr>
                            <a:t>(g/s</a:t>
                          </a:r>
                          <a:r>
                            <a:rPr lang="en-US" sz="1800" b="0" i="0" baseline="30000" dirty="0">
                              <a:latin typeface="Arial" charset="0"/>
                            </a:rPr>
                            <a:t>2</a:t>
                          </a:r>
                          <a:r>
                            <a:rPr lang="en-US" sz="1800" b="0" i="0" baseline="0" dirty="0">
                              <a:latin typeface="Arial" charset="0"/>
                            </a:rPr>
                            <a:t>)</a:t>
                          </a:r>
                          <a:endParaRPr lang="en-US" sz="1800" b="0" i="0" baseline="30000" dirty="0">
                            <a:latin typeface="Arial"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r>
                            <a:rPr lang="en-US" sz="1800" b="0" i="0" dirty="0">
                              <a:latin typeface="Arial" charset="0"/>
                            </a:rPr>
                            <a:t>KN_W</a:t>
                          </a:r>
                        </a:p>
                        <a:p>
                          <a:pPr marL="0" marR="0" indent="0" algn="l" defTabSz="914377" rtl="0" eaLnBrk="1" fontAlgn="auto" latinLnBrk="0" hangingPunct="1">
                            <a:lnSpc>
                              <a:spcPct val="100000"/>
                            </a:lnSpc>
                            <a:spcBef>
                              <a:spcPts val="0"/>
                            </a:spcBef>
                            <a:spcAft>
                              <a:spcPts val="0"/>
                            </a:spcAft>
                            <a:buClrTx/>
                            <a:buSzTx/>
                            <a:buFontTx/>
                            <a:buNone/>
                            <a:tabLst/>
                            <a:defRPr/>
                          </a:pPr>
                          <a:r>
                            <a:rPr lang="en-US" sz="1800" b="0" i="0" dirty="0">
                              <a:latin typeface="Arial" charset="0"/>
                            </a:rPr>
                            <a:t>(g/s</a:t>
                          </a:r>
                          <a:r>
                            <a:rPr lang="en-US" sz="1800" b="0" i="0" baseline="30000" dirty="0">
                              <a:latin typeface="Arial" charset="0"/>
                            </a:rPr>
                            <a:t>2</a:t>
                          </a:r>
                          <a:r>
                            <a:rPr lang="en-US" sz="1800" b="0" i="0" baseline="0" dirty="0">
                              <a:latin typeface="Arial" charset="0"/>
                            </a:rPr>
                            <a:t>)</a:t>
                          </a:r>
                          <a:endParaRPr lang="en-US" sz="1800" b="0" i="0" baseline="30000" dirty="0">
                            <a:latin typeface="Arial"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r>
                            <a:rPr lang="en-US" sz="1800" b="0" i="0" dirty="0">
                              <a:latin typeface="Arial" charset="0"/>
                            </a:rPr>
                            <a:t>MEW</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r>
                            <a:rPr lang="en-US" sz="1800" b="0" i="0" dirty="0">
                              <a:latin typeface="Arial" charset="0"/>
                            </a:rPr>
                            <a:t>MEW_W</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4">
                            <a:lumMod val="40000"/>
                            <a:lumOff val="60000"/>
                          </a:schemeClr>
                        </a:solidFill>
                      </a:tcPr>
                    </a:tc>
                    <a:tc>
                      <a:txBody>
                        <a:bodyPr/>
                        <a:lstStyle/>
                        <a:p>
                          <a:endParaRPr lang="en-US"/>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blipFill>
                          <a:blip r:embed="rId5"/>
                          <a:stretch>
                            <a:fillRect l="-544534" t="-4717" r="-405" b="-127358"/>
                          </a:stretch>
                        </a:blipFill>
                      </a:tcPr>
                    </a:tc>
                    <a:extLst>
                      <a:ext uri="{0D108BD9-81ED-4DB2-BD59-A6C34878D82A}">
                        <a16:rowId xmlns:a16="http://schemas.microsoft.com/office/drawing/2014/main" val="10000"/>
                      </a:ext>
                    </a:extLst>
                  </a:tr>
                  <a:tr h="365760">
                    <a:tc>
                      <a:txBody>
                        <a:bodyPr/>
                        <a:lstStyle/>
                        <a:p>
                          <a:r>
                            <a:rPr lang="en-US" sz="1800" b="0" i="0" dirty="0">
                              <a:solidFill>
                                <a:schemeClr val="tx1"/>
                              </a:solidFill>
                              <a:latin typeface="Times New Roman" charset="0"/>
                              <a:ea typeface="Times New Roman" charset="0"/>
                              <a:cs typeface="Times New Roman" charset="0"/>
                            </a:rPr>
                            <a:t>mean</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800" b="0" i="0" dirty="0">
                              <a:solidFill>
                                <a:schemeClr val="tx1"/>
                              </a:solidFill>
                              <a:latin typeface="Times New Roman" charset="0"/>
                              <a:ea typeface="Times New Roman" charset="0"/>
                              <a:cs typeface="Times New Roman" charset="0"/>
                            </a:rPr>
                            <a:t>0.34</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r>
                            <a:rPr lang="en-US" sz="1800" b="0" i="0" dirty="0">
                              <a:solidFill>
                                <a:schemeClr val="tx1"/>
                              </a:solidFill>
                              <a:latin typeface="Times New Roman" charset="0"/>
                              <a:ea typeface="Times New Roman" charset="0"/>
                              <a:cs typeface="Times New Roman" charset="0"/>
                            </a:rPr>
                            <a:t>4200</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r>
                            <a:rPr lang="en-US" sz="1800" b="0" i="0" dirty="0">
                              <a:solidFill>
                                <a:schemeClr val="tx1"/>
                              </a:solidFill>
                              <a:latin typeface="Times New Roman" charset="0"/>
                              <a:ea typeface="Times New Roman" charset="0"/>
                              <a:cs typeface="Times New Roman" charset="0"/>
                            </a:rPr>
                            <a:t>0.8 </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chemeClr val="tx1"/>
                              </a:solidFill>
                              <a:latin typeface="Times New Roman" charset="0"/>
                              <a:ea typeface="Times New Roman" charset="0"/>
                              <a:cs typeface="Times New Roman" charset="0"/>
                            </a:rPr>
                            <a:t>0.8 </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l" defTabSz="914377" rtl="0" eaLnBrk="1" fontAlgn="auto" latinLnBrk="0" hangingPunct="1">
                            <a:lnSpc>
                              <a:spcPct val="100000"/>
                            </a:lnSpc>
                            <a:spcBef>
                              <a:spcPts val="0"/>
                            </a:spcBef>
                            <a:spcAft>
                              <a:spcPts val="0"/>
                            </a:spcAft>
                            <a:buClrTx/>
                            <a:buSzTx/>
                            <a:buFontTx/>
                            <a:buNone/>
                            <a:tabLst/>
                            <a:defRPr/>
                          </a:pPr>
                          <a:r>
                            <a:rPr lang="is-IS" sz="1800" kern="1200" dirty="0">
                              <a:solidFill>
                                <a:schemeClr val="tx1"/>
                              </a:solidFill>
                              <a:effectLst/>
                              <a:latin typeface="Times New Roman" charset="0"/>
                              <a:ea typeface="Times New Roman" charset="0"/>
                              <a:cs typeface="Times New Roman" charset="0"/>
                            </a:rPr>
                            <a:t>1000000 </a:t>
                          </a:r>
                          <a:endParaRPr lang="en-US" sz="1800" b="0" i="0" dirty="0">
                            <a:solidFill>
                              <a:schemeClr val="tx1"/>
                            </a:solidFill>
                            <a:latin typeface="Times New Roman" charset="0"/>
                            <a:ea typeface="Times New Roman" charset="0"/>
                            <a:cs typeface="Times New Roman" charset="0"/>
                          </a:endParaRP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0" marR="0" indent="0" algn="l" defTabSz="914377" rtl="0" eaLnBrk="1" fontAlgn="auto" latinLnBrk="0" hangingPunct="1">
                            <a:lnSpc>
                              <a:spcPct val="100000"/>
                            </a:lnSpc>
                            <a:spcBef>
                              <a:spcPts val="0"/>
                            </a:spcBef>
                            <a:spcAft>
                              <a:spcPts val="0"/>
                            </a:spcAft>
                            <a:buClrTx/>
                            <a:buSzTx/>
                            <a:buFontTx/>
                            <a:buNone/>
                            <a:tabLst/>
                            <a:defRPr/>
                          </a:pPr>
                          <a:r>
                            <a:rPr lang="is-IS" sz="1800" kern="1200" dirty="0">
                              <a:solidFill>
                                <a:schemeClr val="tx1"/>
                              </a:solidFill>
                              <a:effectLst/>
                              <a:latin typeface="Times New Roman" charset="0"/>
                              <a:ea typeface="Times New Roman" charset="0"/>
                              <a:cs typeface="Times New Roman" charset="0"/>
                            </a:rPr>
                            <a:t>1000000</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0" marR="0" indent="0" algn="l" defTabSz="914377" rtl="0" eaLnBrk="1" fontAlgn="auto" latinLnBrk="0" hangingPunct="1">
                            <a:lnSpc>
                              <a:spcPct val="100000"/>
                            </a:lnSpc>
                            <a:spcBef>
                              <a:spcPts val="0"/>
                            </a:spcBef>
                            <a:spcAft>
                              <a:spcPts val="0"/>
                            </a:spcAft>
                            <a:buClrTx/>
                            <a:buSzTx/>
                            <a:buFontTx/>
                            <a:buNone/>
                            <a:tabLst/>
                            <a:defRPr/>
                          </a:pPr>
                          <a:r>
                            <a:rPr lang="nb-NO" sz="1800" kern="1200" dirty="0">
                              <a:solidFill>
                                <a:schemeClr val="tx1"/>
                              </a:solidFill>
                              <a:effectLst/>
                              <a:latin typeface="Times New Roman" charset="0"/>
                              <a:ea typeface="Times New Roman" charset="0"/>
                              <a:cs typeface="Times New Roman" charset="0"/>
                            </a:rPr>
                            <a:t>0.1</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0" marR="0" indent="0" algn="l" defTabSz="914377" rtl="0" eaLnBrk="1" fontAlgn="auto" latinLnBrk="0" hangingPunct="1">
                            <a:lnSpc>
                              <a:spcPct val="100000"/>
                            </a:lnSpc>
                            <a:spcBef>
                              <a:spcPts val="0"/>
                            </a:spcBef>
                            <a:spcAft>
                              <a:spcPts val="0"/>
                            </a:spcAft>
                            <a:buClrTx/>
                            <a:buSzTx/>
                            <a:buFontTx/>
                            <a:buNone/>
                            <a:tabLst/>
                            <a:defRPr/>
                          </a:pPr>
                          <a:r>
                            <a:rPr lang="nb-NO" sz="1800" kern="1200" dirty="0">
                              <a:solidFill>
                                <a:schemeClr val="tx1"/>
                              </a:solidFill>
                              <a:effectLst/>
                              <a:latin typeface="Times New Roman" charset="0"/>
                              <a:ea typeface="Times New Roman" charset="0"/>
                              <a:cs typeface="Times New Roman" charset="0"/>
                            </a:rPr>
                            <a:t>0.1</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0" marR="0" indent="0" algn="l" defTabSz="914377" rtl="0" eaLnBrk="1" fontAlgn="auto" latinLnBrk="0" hangingPunct="1">
                            <a:lnSpc>
                              <a:spcPct val="100000"/>
                            </a:lnSpc>
                            <a:spcBef>
                              <a:spcPts val="0"/>
                            </a:spcBef>
                            <a:spcAft>
                              <a:spcPts val="0"/>
                            </a:spcAft>
                            <a:buClrTx/>
                            <a:buSzTx/>
                            <a:buFontTx/>
                            <a:buNone/>
                            <a:tabLst/>
                            <a:defRPr/>
                          </a:pPr>
                          <a:r>
                            <a:rPr lang="nb-NO" sz="1800" kern="1200" dirty="0">
                              <a:solidFill>
                                <a:schemeClr val="tx1"/>
                              </a:solidFill>
                              <a:effectLst/>
                              <a:latin typeface="Times New Roman" charset="0"/>
                              <a:ea typeface="Times New Roman" charset="0"/>
                              <a:cs typeface="Times New Roman" charset="0"/>
                            </a:rPr>
                            <a:t>0.00018</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val="10001"/>
                      </a:ext>
                    </a:extLst>
                  </a:tr>
                  <a:tr h="443609">
                    <a:tc>
                      <a:txBody>
                        <a:bodyPr/>
                        <a:lstStyle/>
                        <a:p>
                          <a:r>
                            <a:rPr lang="en-US" sz="1800" b="0" i="0" dirty="0" err="1">
                              <a:solidFill>
                                <a:schemeClr val="tx1"/>
                              </a:solidFill>
                              <a:latin typeface="Times New Roman" charset="0"/>
                              <a:ea typeface="Times New Roman" charset="0"/>
                              <a:cs typeface="Times New Roman" charset="0"/>
                            </a:rPr>
                            <a:t>std</a:t>
                          </a:r>
                          <a:endParaRPr lang="en-US" sz="1800" b="0" i="0" dirty="0">
                            <a:solidFill>
                              <a:schemeClr val="tx1"/>
                            </a:solidFill>
                            <a:latin typeface="Times New Roman" charset="0"/>
                            <a:ea typeface="Times New Roman" charset="0"/>
                            <a:cs typeface="Times New Roman" charset="0"/>
                          </a:endParaRP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800" b="0" i="0" dirty="0">
                              <a:solidFill>
                                <a:schemeClr val="tx1"/>
                              </a:solidFill>
                              <a:latin typeface="Times New Roman" charset="0"/>
                              <a:ea typeface="Times New Roman" charset="0"/>
                              <a:cs typeface="Times New Roman" charset="0"/>
                            </a:rPr>
                            <a:t>0.0297</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r>
                            <a:rPr lang="en-US" sz="1800" b="0" i="0" dirty="0">
                              <a:solidFill>
                                <a:schemeClr val="tx1"/>
                              </a:solidFill>
                              <a:latin typeface="Times New Roman" charset="0"/>
                              <a:ea typeface="Times New Roman" charset="0"/>
                              <a:cs typeface="Times New Roman" charset="0"/>
                            </a:rPr>
                            <a:t>367.5</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r>
                            <a:rPr lang="en-US" sz="1800" b="0" i="0" dirty="0">
                              <a:solidFill>
                                <a:schemeClr val="tx1"/>
                              </a:solidFill>
                              <a:latin typeface="Times New Roman" charset="0"/>
                              <a:ea typeface="Times New Roman" charset="0"/>
                              <a:cs typeface="Times New Roman" charset="0"/>
                            </a:rPr>
                            <a:t>0.07</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chemeClr val="tx1"/>
                              </a:solidFill>
                              <a:latin typeface="Times New Roman" charset="0"/>
                              <a:ea typeface="Times New Roman" charset="0"/>
                              <a:cs typeface="Times New Roman" charset="0"/>
                            </a:rPr>
                            <a:t>0.07</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l" defTabSz="914377" rtl="0" eaLnBrk="1" fontAlgn="auto" latinLnBrk="0" hangingPunct="1">
                            <a:lnSpc>
                              <a:spcPct val="100000"/>
                            </a:lnSpc>
                            <a:spcBef>
                              <a:spcPts val="0"/>
                            </a:spcBef>
                            <a:spcAft>
                              <a:spcPts val="0"/>
                            </a:spcAft>
                            <a:buClrTx/>
                            <a:buSzTx/>
                            <a:buFontTx/>
                            <a:buNone/>
                            <a:tabLst/>
                            <a:defRPr/>
                          </a:pPr>
                          <a:r>
                            <a:rPr lang="en-US" sz="1800" b="0" i="0" dirty="0">
                              <a:solidFill>
                                <a:schemeClr val="tx1"/>
                              </a:solidFill>
                              <a:latin typeface="Times New Roman" charset="0"/>
                              <a:ea typeface="Times New Roman" charset="0"/>
                              <a:cs typeface="Times New Roman" charset="0"/>
                            </a:rPr>
                            <a:t>87500</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0" marR="0" indent="0" algn="l" defTabSz="914377" rtl="0" eaLnBrk="1" fontAlgn="auto" latinLnBrk="0" hangingPunct="1">
                            <a:lnSpc>
                              <a:spcPct val="100000"/>
                            </a:lnSpc>
                            <a:spcBef>
                              <a:spcPts val="0"/>
                            </a:spcBef>
                            <a:spcAft>
                              <a:spcPts val="0"/>
                            </a:spcAft>
                            <a:buClrTx/>
                            <a:buSzTx/>
                            <a:buFontTx/>
                            <a:buNone/>
                            <a:tabLst/>
                            <a:defRPr/>
                          </a:pPr>
                          <a:r>
                            <a:rPr lang="is-IS" sz="1800" kern="1200" dirty="0">
                              <a:solidFill>
                                <a:schemeClr val="tx1"/>
                              </a:solidFill>
                              <a:effectLst/>
                              <a:latin typeface="Times New Roman" charset="0"/>
                              <a:ea typeface="Times New Roman" charset="0"/>
                              <a:cs typeface="Times New Roman" charset="0"/>
                            </a:rPr>
                            <a:t>87500</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0" marR="0" indent="0" algn="l" defTabSz="914377" rtl="0" eaLnBrk="1" fontAlgn="auto" latinLnBrk="0" hangingPunct="1">
                            <a:lnSpc>
                              <a:spcPct val="100000"/>
                            </a:lnSpc>
                            <a:spcBef>
                              <a:spcPts val="0"/>
                            </a:spcBef>
                            <a:spcAft>
                              <a:spcPts val="0"/>
                            </a:spcAft>
                            <a:buClrTx/>
                            <a:buSzTx/>
                            <a:buFontTx/>
                            <a:buNone/>
                            <a:tabLst/>
                            <a:defRPr/>
                          </a:pPr>
                          <a:r>
                            <a:rPr lang="nb-NO" sz="1800" kern="1200" dirty="0">
                              <a:solidFill>
                                <a:schemeClr val="tx1"/>
                              </a:solidFill>
                              <a:effectLst/>
                              <a:latin typeface="Times New Roman" charset="0"/>
                              <a:ea typeface="Times New Roman" charset="0"/>
                              <a:cs typeface="Times New Roman" charset="0"/>
                            </a:rPr>
                            <a:t>0.0087</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0" marR="0" indent="0" algn="l" defTabSz="914377" rtl="0" eaLnBrk="1" fontAlgn="auto" latinLnBrk="0" hangingPunct="1">
                            <a:lnSpc>
                              <a:spcPct val="100000"/>
                            </a:lnSpc>
                            <a:spcBef>
                              <a:spcPts val="0"/>
                            </a:spcBef>
                            <a:spcAft>
                              <a:spcPts val="0"/>
                            </a:spcAft>
                            <a:buClrTx/>
                            <a:buSzTx/>
                            <a:buFontTx/>
                            <a:buNone/>
                            <a:tabLst/>
                            <a:defRPr/>
                          </a:pPr>
                          <a:r>
                            <a:rPr lang="nb-NO" sz="1800" kern="1200" dirty="0">
                              <a:solidFill>
                                <a:schemeClr val="tx1"/>
                              </a:solidFill>
                              <a:effectLst/>
                              <a:latin typeface="Times New Roman" charset="0"/>
                              <a:ea typeface="Times New Roman" charset="0"/>
                              <a:cs typeface="Times New Roman" charset="0"/>
                            </a:rPr>
                            <a:t>0.0087</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0" marR="0" indent="0" algn="l" defTabSz="914377" rtl="0" eaLnBrk="1" fontAlgn="auto" latinLnBrk="0" hangingPunct="1">
                            <a:lnSpc>
                              <a:spcPct val="100000"/>
                            </a:lnSpc>
                            <a:spcBef>
                              <a:spcPts val="0"/>
                            </a:spcBef>
                            <a:spcAft>
                              <a:spcPts val="0"/>
                            </a:spcAft>
                            <a:buClrTx/>
                            <a:buSzTx/>
                            <a:buFontTx/>
                            <a:buNone/>
                            <a:tabLst/>
                            <a:defRPr/>
                          </a:pPr>
                          <a:r>
                            <a:rPr lang="nb-NO" sz="1800" kern="1200" dirty="0">
                              <a:solidFill>
                                <a:schemeClr val="tx1"/>
                              </a:solidFill>
                              <a:effectLst/>
                              <a:latin typeface="Times New Roman" charset="0"/>
                              <a:ea typeface="Times New Roman" charset="0"/>
                              <a:cs typeface="Times New Roman" charset="0"/>
                            </a:rPr>
                            <a:t>0.00001575</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val="10002"/>
                      </a:ext>
                    </a:extLst>
                  </a:tr>
                </a:tbl>
              </a:graphicData>
            </a:graphic>
          </p:graphicFrame>
        </mc:Fallback>
      </mc:AlternateContent>
      <p:sp>
        <p:nvSpPr>
          <p:cNvPr id="4" name="Slide Number Placeholder 3">
            <a:extLst>
              <a:ext uri="{FF2B5EF4-FFF2-40B4-BE49-F238E27FC236}">
                <a16:creationId xmlns:a16="http://schemas.microsoft.com/office/drawing/2014/main" id="{6AC174D8-C1D0-4F44-9B7B-E20245CB3CF7}"/>
              </a:ext>
            </a:extLst>
          </p:cNvPr>
          <p:cNvSpPr>
            <a:spLocks noGrp="1"/>
          </p:cNvSpPr>
          <p:nvPr>
            <p:ph type="sldNum" sz="quarter" idx="12"/>
          </p:nvPr>
        </p:nvSpPr>
        <p:spPr/>
        <p:txBody>
          <a:bodyPr/>
          <a:lstStyle/>
          <a:p>
            <a:fld id="{0EE47520-9F46-3846-B147-B51CBCCE15E4}" type="slidenum">
              <a:rPr lang="en-US" smtClean="0"/>
              <a:t>14</a:t>
            </a:fld>
            <a:endParaRPr lang="en-US"/>
          </a:p>
        </p:txBody>
      </p:sp>
    </p:spTree>
    <p:extLst>
      <p:ext uri="{BB962C8B-B14F-4D97-AF65-F5344CB8AC3E}">
        <p14:creationId xmlns:p14="http://schemas.microsoft.com/office/powerpoint/2010/main" val="5063222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273" y="327982"/>
            <a:ext cx="11334601" cy="1325563"/>
          </a:xfrm>
        </p:spPr>
        <p:txBody>
          <a:bodyPr>
            <a:noAutofit/>
          </a:bodyPr>
          <a:lstStyle/>
          <a:p>
            <a:r>
              <a:rPr lang="en-US" sz="3600" dirty="0">
                <a:solidFill>
                  <a:schemeClr val="accent1">
                    <a:lumMod val="75000"/>
                  </a:schemeClr>
                </a:solidFill>
                <a:latin typeface="Arial" charset="0"/>
                <a:ea typeface="Arial" charset="0"/>
                <a:cs typeface="Arial" charset="0"/>
              </a:rPr>
              <a:t>Dakota-</a:t>
            </a:r>
            <a:r>
              <a:rPr lang="en-US" sz="3600" dirty="0" err="1">
                <a:solidFill>
                  <a:srgbClr val="FF0000"/>
                </a:solidFill>
                <a:latin typeface="Arial" charset="0"/>
                <a:ea typeface="Arial" charset="0"/>
                <a:cs typeface="Arial" charset="0"/>
              </a:rPr>
              <a:t>MFiX</a:t>
            </a:r>
            <a:r>
              <a:rPr lang="en-US" sz="3600" dirty="0">
                <a:solidFill>
                  <a:schemeClr val="accent1">
                    <a:lumMod val="75000"/>
                  </a:schemeClr>
                </a:solidFill>
                <a:latin typeface="Arial" charset="0"/>
                <a:ea typeface="Arial" charset="0"/>
                <a:cs typeface="Arial" charset="0"/>
              </a:rPr>
              <a:t> results: Flow in a fluidized bed </a:t>
            </a:r>
            <a:endParaRPr lang="en-US" sz="3600" dirty="0"/>
          </a:p>
        </p:txBody>
      </p:sp>
      <p:sp>
        <p:nvSpPr>
          <p:cNvPr id="7" name="TextBox 6"/>
          <p:cNvSpPr txBox="1"/>
          <p:nvPr/>
        </p:nvSpPr>
        <p:spPr>
          <a:xfrm>
            <a:off x="57282" y="3027229"/>
            <a:ext cx="4717770" cy="646331"/>
          </a:xfrm>
          <a:prstGeom prst="rect">
            <a:avLst/>
          </a:prstGeom>
          <a:noFill/>
        </p:spPr>
        <p:txBody>
          <a:bodyPr wrap="square" rtlCol="0">
            <a:spAutoFit/>
          </a:bodyPr>
          <a:lstStyle/>
          <a:p>
            <a:r>
              <a:rPr lang="en-US" dirty="0">
                <a:latin typeface="Arial" charset="0"/>
              </a:rPr>
              <a:t>Response function </a:t>
            </a:r>
          </a:p>
          <a:p>
            <a:r>
              <a:rPr lang="en-US" dirty="0">
                <a:latin typeface="Arial" charset="0"/>
              </a:rPr>
              <a:t>1. </a:t>
            </a:r>
            <a:r>
              <a:rPr lang="en-US" dirty="0">
                <a:solidFill>
                  <a:srgbClr val="FF0000"/>
                </a:solidFill>
                <a:latin typeface="Arial" charset="0"/>
              </a:rPr>
              <a:t>Average bed height  </a:t>
            </a:r>
          </a:p>
        </p:txBody>
      </p:sp>
      <mc:AlternateContent xmlns:mc="http://schemas.openxmlformats.org/markup-compatibility/2006" xmlns:a14="http://schemas.microsoft.com/office/drawing/2010/main">
        <mc:Choice Requires="a14">
          <p:sp>
            <p:nvSpPr>
              <p:cNvPr id="9" name="TextBox 8"/>
              <p:cNvSpPr txBox="1"/>
              <p:nvPr/>
            </p:nvSpPr>
            <p:spPr>
              <a:xfrm>
                <a:off x="2416167" y="3038836"/>
                <a:ext cx="2121331" cy="80047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𝐻</m:t>
                          </m:r>
                        </m:e>
                        <m:sub>
                          <m:r>
                            <a:rPr lang="en-US" b="0" i="1" smtClean="0">
                              <a:latin typeface="Cambria Math" charset="0"/>
                            </a:rPr>
                            <m:t>𝑝</m:t>
                          </m:r>
                        </m:sub>
                      </m:sSub>
                      <m:r>
                        <a:rPr lang="en-US" b="0" i="1" smtClean="0">
                          <a:latin typeface="Cambria Math" charset="0"/>
                        </a:rPr>
                        <m:t>(</m:t>
                      </m:r>
                      <m:r>
                        <a:rPr lang="en-US" b="0" i="1" smtClean="0">
                          <a:latin typeface="Cambria Math" charset="0"/>
                        </a:rPr>
                        <m:t>𝑡</m:t>
                      </m:r>
                      <m:r>
                        <a:rPr lang="en-US" b="0" i="1" smtClean="0">
                          <a:latin typeface="Cambria Math" charset="0"/>
                        </a:rPr>
                        <m:t>)=</m:t>
                      </m:r>
                      <m:nary>
                        <m:naryPr>
                          <m:chr m:val="∑"/>
                          <m:ctrlPr>
                            <a:rPr lang="mr-IN" i="1" smtClean="0">
                              <a:latin typeface="Cambria Math" panose="02040503050406030204" pitchFamily="18" charset="0"/>
                            </a:rPr>
                          </m:ctrlPr>
                        </m:naryPr>
                        <m:sub>
                          <m:r>
                            <m:rPr>
                              <m:brk m:alnAt="23"/>
                            </m:rPr>
                            <a:rPr lang="en-US" b="0" i="1" smtClean="0">
                              <a:latin typeface="Cambria Math" charset="0"/>
                            </a:rPr>
                            <m:t>𝑛</m:t>
                          </m:r>
                          <m:r>
                            <a:rPr lang="mr-IN" i="1" smtClean="0">
                              <a:latin typeface="Cambria Math" charset="0"/>
                            </a:rPr>
                            <m:t>=</m:t>
                          </m:r>
                          <m:r>
                            <a:rPr lang="en-US" b="0" i="1" smtClean="0">
                              <a:latin typeface="Cambria Math" charset="0"/>
                            </a:rPr>
                            <m:t>1</m:t>
                          </m:r>
                        </m:sub>
                        <m:sup>
                          <m:sSub>
                            <m:sSubPr>
                              <m:ctrlPr>
                                <a:rPr lang="en-US" i="1" smtClean="0">
                                  <a:latin typeface="Cambria Math" panose="02040503050406030204" pitchFamily="18" charset="0"/>
                                </a:rPr>
                              </m:ctrlPr>
                            </m:sSubPr>
                            <m:e>
                              <m:r>
                                <a:rPr lang="en-US" b="0" i="1" smtClean="0">
                                  <a:latin typeface="Cambria Math" charset="0"/>
                                </a:rPr>
                                <m:t>𝑁</m:t>
                              </m:r>
                            </m:e>
                            <m:sub>
                              <m:r>
                                <a:rPr lang="en-US" b="0" i="1" smtClean="0">
                                  <a:latin typeface="Cambria Math" charset="0"/>
                                </a:rPr>
                                <m:t>𝑝</m:t>
                              </m:r>
                            </m:sub>
                          </m:sSub>
                        </m:sup>
                        <m:e>
                          <m:sSup>
                            <m:sSupPr>
                              <m:ctrlPr>
                                <a:rPr lang="mr-IN" i="1" smtClean="0">
                                  <a:latin typeface="Cambria Math" panose="02040503050406030204" pitchFamily="18" charset="0"/>
                                </a:rPr>
                              </m:ctrlPr>
                            </m:sSupPr>
                            <m:e>
                              <m:r>
                                <a:rPr lang="en-US" b="0" i="1" smtClean="0">
                                  <a:latin typeface="Cambria Math" charset="0"/>
                                </a:rPr>
                                <m:t>𝑌</m:t>
                              </m:r>
                            </m:e>
                            <m:sup>
                              <m:r>
                                <a:rPr lang="mr-IN" i="1" smtClean="0">
                                  <a:latin typeface="Cambria Math" charset="0"/>
                                </a:rPr>
                                <m:t>𝑛</m:t>
                              </m:r>
                            </m:sup>
                          </m:sSup>
                          <m:r>
                            <a:rPr lang="en-US" b="0" i="1" smtClean="0">
                              <a:latin typeface="Cambria Math" charset="0"/>
                            </a:rPr>
                            <m:t> /</m:t>
                          </m:r>
                          <m:sSub>
                            <m:sSubPr>
                              <m:ctrlPr>
                                <a:rPr lang="en-US" b="0" i="1" smtClean="0">
                                  <a:latin typeface="Cambria Math" panose="02040503050406030204" pitchFamily="18" charset="0"/>
                                </a:rPr>
                              </m:ctrlPr>
                            </m:sSubPr>
                            <m:e>
                              <m:r>
                                <a:rPr lang="en-US" b="0" i="1" smtClean="0">
                                  <a:latin typeface="Cambria Math" charset="0"/>
                                </a:rPr>
                                <m:t>𝑁</m:t>
                              </m:r>
                            </m:e>
                            <m:sub>
                              <m:r>
                                <a:rPr lang="en-US" b="0" i="1" smtClean="0">
                                  <a:latin typeface="Cambria Math" charset="0"/>
                                </a:rPr>
                                <m:t>𝑝</m:t>
                              </m:r>
                            </m:sub>
                          </m:sSub>
                        </m:e>
                      </m:nary>
                    </m:oMath>
                  </m:oMathPara>
                </a14:m>
                <a:endParaRPr lang="en-US" dirty="0"/>
              </a:p>
            </p:txBody>
          </p:sp>
        </mc:Choice>
        <mc:Fallback xmlns="">
          <p:sp>
            <p:nvSpPr>
              <p:cNvPr id="9" name="TextBox 8"/>
              <p:cNvSpPr txBox="1">
                <a:spLocks noRot="1" noChangeAspect="1" noMove="1" noResize="1" noEditPoints="1" noAdjustHandles="1" noChangeArrowheads="1" noChangeShapeType="1" noTextEdit="1"/>
              </p:cNvSpPr>
              <p:nvPr/>
            </p:nvSpPr>
            <p:spPr>
              <a:xfrm>
                <a:off x="2416167" y="3038836"/>
                <a:ext cx="2121331" cy="800476"/>
              </a:xfrm>
              <a:prstGeom prst="rect">
                <a:avLst/>
              </a:prstGeom>
              <a:blipFill rotWithShape="0">
                <a:blip r:embed="rId3"/>
                <a:stretch>
                  <a:fillRect/>
                </a:stretch>
              </a:blipFill>
            </p:spPr>
            <p:txBody>
              <a:bodyPr/>
              <a:lstStyle/>
              <a:p>
                <a:r>
                  <a:rPr lang="en-US">
                    <a:noFill/>
                  </a:rPr>
                  <a:t> </a:t>
                </a:r>
              </a:p>
            </p:txBody>
          </p:sp>
        </mc:Fallback>
      </mc:AlternateContent>
      <p:sp>
        <p:nvSpPr>
          <p:cNvPr id="13" name="TextBox 12"/>
          <p:cNvSpPr txBox="1"/>
          <p:nvPr/>
        </p:nvSpPr>
        <p:spPr>
          <a:xfrm>
            <a:off x="238272" y="1209858"/>
            <a:ext cx="8777141" cy="369332"/>
          </a:xfrm>
          <a:prstGeom prst="rect">
            <a:avLst/>
          </a:prstGeom>
          <a:noFill/>
        </p:spPr>
        <p:txBody>
          <a:bodyPr wrap="square" rtlCol="0">
            <a:spAutoFit/>
          </a:bodyPr>
          <a:lstStyle/>
          <a:p>
            <a:r>
              <a:rPr lang="en-US" dirty="0">
                <a:solidFill>
                  <a:srgbClr val="FF0000"/>
                </a:solidFill>
                <a:latin typeface="Arial" charset="0"/>
              </a:rPr>
              <a:t># of uncertain input variables = 9</a:t>
            </a:r>
          </a:p>
        </p:txBody>
      </p:sp>
      <p:sp>
        <p:nvSpPr>
          <p:cNvPr id="14" name="TextBox 13"/>
          <p:cNvSpPr txBox="1"/>
          <p:nvPr/>
        </p:nvSpPr>
        <p:spPr>
          <a:xfrm>
            <a:off x="5905573" y="3254408"/>
            <a:ext cx="5145188" cy="369332"/>
          </a:xfrm>
          <a:prstGeom prst="rect">
            <a:avLst/>
          </a:prstGeom>
          <a:noFill/>
        </p:spPr>
        <p:txBody>
          <a:bodyPr wrap="square" rtlCol="0">
            <a:spAutoFit/>
          </a:bodyPr>
          <a:lstStyle/>
          <a:p>
            <a:r>
              <a:rPr lang="en-US" dirty="0">
                <a:latin typeface="Arial" charset="0"/>
              </a:rPr>
              <a:t>2. </a:t>
            </a:r>
            <a:r>
              <a:rPr lang="en-US" dirty="0">
                <a:solidFill>
                  <a:srgbClr val="FF0000"/>
                </a:solidFill>
                <a:latin typeface="Arial" charset="0"/>
              </a:rPr>
              <a:t>Maximum pressure difference across the bed</a:t>
            </a: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927" y="3960007"/>
            <a:ext cx="4360902" cy="2368885"/>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7265" y="3892734"/>
            <a:ext cx="4484746" cy="2436158"/>
          </a:xfrm>
          <a:prstGeom prst="rect">
            <a:avLst/>
          </a:prstGeom>
        </p:spPr>
      </p:pic>
      <p:sp>
        <p:nvSpPr>
          <p:cNvPr id="22" name="Rectangle 21"/>
          <p:cNvSpPr/>
          <p:nvPr/>
        </p:nvSpPr>
        <p:spPr>
          <a:xfrm>
            <a:off x="733927" y="6446062"/>
            <a:ext cx="4796590" cy="338554"/>
          </a:xfrm>
          <a:prstGeom prst="rect">
            <a:avLst/>
          </a:prstGeom>
        </p:spPr>
        <p:txBody>
          <a:bodyPr wrap="square">
            <a:spAutoFit/>
          </a:bodyPr>
          <a:lstStyle/>
          <a:p>
            <a:r>
              <a:rPr lang="hr-HR" sz="1600" dirty="0">
                <a:solidFill>
                  <a:srgbClr val="FF0000"/>
                </a:solidFill>
                <a:latin typeface="Menlo" charset="0"/>
              </a:rPr>
              <a:t>Bed height at t=40 is 9.8</a:t>
            </a:r>
            <a:r>
              <a:rPr lang="en-US" sz="1600" dirty="0">
                <a:solidFill>
                  <a:srgbClr val="FF0000"/>
                </a:solidFill>
                <a:latin typeface="Menlo" charset="0"/>
              </a:rPr>
              <a:t>7</a:t>
            </a:r>
            <a:r>
              <a:rPr lang="hr-HR" sz="1600" dirty="0">
                <a:solidFill>
                  <a:srgbClr val="FF0000"/>
                </a:solidFill>
                <a:latin typeface="Menlo" charset="0"/>
              </a:rPr>
              <a:t> cm</a:t>
            </a:r>
            <a:r>
              <a:rPr lang="hr-HR" sz="1600" dirty="0">
                <a:solidFill>
                  <a:srgbClr val="000000"/>
                </a:solidFill>
                <a:latin typeface="Menlo" charset="0"/>
              </a:rPr>
              <a:t> </a:t>
            </a:r>
            <a:endParaRPr lang="hr-HR" sz="1600" dirty="0">
              <a:solidFill>
                <a:srgbClr val="000000"/>
              </a:solidFill>
              <a:effectLst/>
              <a:latin typeface="Menlo" charset="0"/>
            </a:endParaRPr>
          </a:p>
        </p:txBody>
      </p:sp>
      <p:sp>
        <p:nvSpPr>
          <p:cNvPr id="23" name="Rectangle 22"/>
          <p:cNvSpPr/>
          <p:nvPr/>
        </p:nvSpPr>
        <p:spPr>
          <a:xfrm>
            <a:off x="5905572" y="6428609"/>
            <a:ext cx="6286427" cy="338554"/>
          </a:xfrm>
          <a:prstGeom prst="rect">
            <a:avLst/>
          </a:prstGeom>
        </p:spPr>
        <p:txBody>
          <a:bodyPr wrap="square">
            <a:spAutoFit/>
          </a:bodyPr>
          <a:lstStyle/>
          <a:p>
            <a:r>
              <a:rPr lang="hr-HR" sz="1600" dirty="0">
                <a:solidFill>
                  <a:srgbClr val="FF0000"/>
                </a:solidFill>
                <a:latin typeface="Menlo" charset="0"/>
              </a:rPr>
              <a:t>Max pressure d</a:t>
            </a:r>
            <a:r>
              <a:rPr lang="en-US" sz="1600" dirty="0" err="1">
                <a:solidFill>
                  <a:srgbClr val="FF0000"/>
                </a:solidFill>
                <a:latin typeface="Menlo" charset="0"/>
              </a:rPr>
              <a:t>rop</a:t>
            </a:r>
            <a:r>
              <a:rPr lang="en-US" sz="1600" dirty="0">
                <a:solidFill>
                  <a:srgbClr val="FF0000"/>
                </a:solidFill>
                <a:latin typeface="Menlo" charset="0"/>
              </a:rPr>
              <a:t> </a:t>
            </a:r>
            <a:r>
              <a:rPr lang="hr-HR" sz="1600" dirty="0">
                <a:solidFill>
                  <a:srgbClr val="FF0000"/>
                </a:solidFill>
                <a:latin typeface="Menlo" charset="0"/>
              </a:rPr>
              <a:t>at t=40 is 15.99 k dn/cm</a:t>
            </a:r>
            <a:r>
              <a:rPr lang="hr-HR" sz="1600" baseline="30000" dirty="0">
                <a:solidFill>
                  <a:srgbClr val="FF0000"/>
                </a:solidFill>
                <a:latin typeface="Menlo" charset="0"/>
              </a:rPr>
              <a:t>2</a:t>
            </a:r>
            <a:endParaRPr lang="hr-HR" sz="1600" baseline="30000" dirty="0">
              <a:solidFill>
                <a:srgbClr val="000000"/>
              </a:solidFill>
              <a:effectLst/>
              <a:latin typeface="Menlo" charset="0"/>
            </a:endParaRPr>
          </a:p>
        </p:txBody>
      </p:sp>
      <mc:AlternateContent xmlns:mc="http://schemas.openxmlformats.org/markup-compatibility/2006" xmlns:a14="http://schemas.microsoft.com/office/drawing/2010/main">
        <mc:Choice Requires="a14">
          <p:graphicFrame>
            <p:nvGraphicFramePr>
              <p:cNvPr id="15" name="Content Placeholder 3"/>
              <p:cNvGraphicFramePr>
                <a:graphicFrameLocks noGrp="1"/>
              </p:cNvGraphicFramePr>
              <p:nvPr>
                <p:ph idx="1"/>
                <p:extLst>
                  <p:ext uri="{D42A27DB-BD31-4B8C-83A1-F6EECF244321}">
                    <p14:modId xmlns:p14="http://schemas.microsoft.com/office/powerpoint/2010/main" val="898341409"/>
                  </p:ext>
                </p:extLst>
              </p:nvPr>
            </p:nvGraphicFramePr>
            <p:xfrm>
              <a:off x="505458" y="1614015"/>
              <a:ext cx="10800230" cy="1005840"/>
            </p:xfrm>
            <a:graphic>
              <a:graphicData uri="http://schemas.openxmlformats.org/drawingml/2006/table">
                <a:tbl>
                  <a:tblPr firstRow="1" bandRow="1">
                    <a:tableStyleId>{69CF1AB2-1976-4502-BF36-3FF5EA218861}</a:tableStyleId>
                  </a:tblPr>
                  <a:tblGrid>
                    <a:gridCol w="939692">
                      <a:extLst>
                        <a:ext uri="{9D8B030D-6E8A-4147-A177-3AD203B41FA5}">
                          <a16:colId xmlns:a16="http://schemas.microsoft.com/office/drawing/2014/main" val="20000"/>
                        </a:ext>
                      </a:extLst>
                    </a:gridCol>
                    <a:gridCol w="907997">
                      <a:extLst>
                        <a:ext uri="{9D8B030D-6E8A-4147-A177-3AD203B41FA5}">
                          <a16:colId xmlns:a16="http://schemas.microsoft.com/office/drawing/2014/main" val="20003"/>
                        </a:ext>
                      </a:extLst>
                    </a:gridCol>
                    <a:gridCol w="923928">
                      <a:extLst>
                        <a:ext uri="{9D8B030D-6E8A-4147-A177-3AD203B41FA5}">
                          <a16:colId xmlns:a16="http://schemas.microsoft.com/office/drawing/2014/main" val="20004"/>
                        </a:ext>
                      </a:extLst>
                    </a:gridCol>
                    <a:gridCol w="1146945">
                      <a:extLst>
                        <a:ext uri="{9D8B030D-6E8A-4147-A177-3AD203B41FA5}">
                          <a16:colId xmlns:a16="http://schemas.microsoft.com/office/drawing/2014/main" val="20010"/>
                        </a:ext>
                      </a:extLst>
                    </a:gridCol>
                    <a:gridCol w="1146945">
                      <a:extLst>
                        <a:ext uri="{9D8B030D-6E8A-4147-A177-3AD203B41FA5}">
                          <a16:colId xmlns:a16="http://schemas.microsoft.com/office/drawing/2014/main" val="20011"/>
                        </a:ext>
                      </a:extLst>
                    </a:gridCol>
                    <a:gridCol w="1146945">
                      <a:extLst>
                        <a:ext uri="{9D8B030D-6E8A-4147-A177-3AD203B41FA5}">
                          <a16:colId xmlns:a16="http://schemas.microsoft.com/office/drawing/2014/main" val="20005"/>
                        </a:ext>
                      </a:extLst>
                    </a:gridCol>
                    <a:gridCol w="1131015">
                      <a:extLst>
                        <a:ext uri="{9D8B030D-6E8A-4147-A177-3AD203B41FA5}">
                          <a16:colId xmlns:a16="http://schemas.microsoft.com/office/drawing/2014/main" val="20006"/>
                        </a:ext>
                      </a:extLst>
                    </a:gridCol>
                    <a:gridCol w="923928">
                      <a:extLst>
                        <a:ext uri="{9D8B030D-6E8A-4147-A177-3AD203B41FA5}">
                          <a16:colId xmlns:a16="http://schemas.microsoft.com/office/drawing/2014/main" val="20007"/>
                        </a:ext>
                      </a:extLst>
                    </a:gridCol>
                    <a:gridCol w="1258452">
                      <a:extLst>
                        <a:ext uri="{9D8B030D-6E8A-4147-A177-3AD203B41FA5}">
                          <a16:colId xmlns:a16="http://schemas.microsoft.com/office/drawing/2014/main" val="20008"/>
                        </a:ext>
                      </a:extLst>
                    </a:gridCol>
                    <a:gridCol w="1274383">
                      <a:extLst>
                        <a:ext uri="{9D8B030D-6E8A-4147-A177-3AD203B41FA5}">
                          <a16:colId xmlns:a16="http://schemas.microsoft.com/office/drawing/2014/main" val="20009"/>
                        </a:ext>
                      </a:extLst>
                    </a:gridCol>
                  </a:tblGrid>
                  <a:tr h="635564">
                    <a:tc>
                      <a:txBody>
                        <a:bodyPr/>
                        <a:lstStyle/>
                        <a:p>
                          <a:endParaRPr lang="en-US" sz="1800" b="0" i="0" dirty="0">
                            <a:latin typeface="Arial" charset="0"/>
                          </a:endParaRPr>
                        </a:p>
                      </a:txBody>
                      <a:tcP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60000"/>
                            <a:lumOff val="40000"/>
                          </a:schemeClr>
                        </a:solidFill>
                      </a:tcPr>
                    </a:tc>
                    <a:tc>
                      <a:txBody>
                        <a:bodyPr/>
                        <a:lstStyle/>
                        <a:p>
                          <a:r>
                            <a:rPr lang="en-US" sz="1800" b="0" i="0" dirty="0" err="1">
                              <a:latin typeface="Arial" charset="0"/>
                            </a:rPr>
                            <a:t>D</a:t>
                          </a:r>
                          <a:r>
                            <a:rPr lang="en-US" sz="1800" b="0" i="0" baseline="-25000" dirty="0" err="1">
                              <a:latin typeface="Arial" charset="0"/>
                            </a:rPr>
                            <a:t>p</a:t>
                          </a:r>
                          <a:endParaRPr lang="en-US" sz="1800" b="0" i="0" baseline="-25000" dirty="0">
                            <a:latin typeface="Arial" charset="0"/>
                          </a:endParaRPr>
                        </a:p>
                        <a:p>
                          <a:r>
                            <a:rPr lang="en-US" sz="1800" b="0" i="0" baseline="0" dirty="0">
                              <a:latin typeface="Arial" charset="0"/>
                            </a:rPr>
                            <a:t>(cm)</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60000"/>
                            <a:lumOff val="40000"/>
                          </a:schemeClr>
                        </a:solidFill>
                      </a:tcPr>
                    </a:tc>
                    <a:tc>
                      <a:txBody>
                        <a:bodyPr/>
                        <a:lstStyle/>
                        <a:p>
                          <a:r>
                            <a:rPr lang="en-US" sz="1800" b="0" i="0" dirty="0" err="1">
                              <a:latin typeface="Arial" charset="0"/>
                            </a:rPr>
                            <a:t>U</a:t>
                          </a:r>
                          <a:r>
                            <a:rPr lang="en-US" sz="1800" b="0" i="0" baseline="-25000" dirty="0" err="1">
                              <a:latin typeface="Arial" charset="0"/>
                            </a:rPr>
                            <a:t>inlet</a:t>
                          </a:r>
                          <a:endParaRPr lang="en-US" sz="1800" b="0" i="0" baseline="-25000" dirty="0">
                            <a:latin typeface="Arial" charset="0"/>
                          </a:endParaRPr>
                        </a:p>
                        <a:p>
                          <a:r>
                            <a:rPr lang="en-US" sz="1800" b="0" i="0" baseline="0" dirty="0">
                              <a:latin typeface="Arial" charset="0"/>
                            </a:rPr>
                            <a:t>(cm/s)</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60000"/>
                            <a:lumOff val="40000"/>
                          </a:schemeClr>
                        </a:solidFill>
                      </a:tcPr>
                    </a:tc>
                    <a:tc>
                      <a:txBody>
                        <a:bodyPr/>
                        <a:lstStyle/>
                        <a:p>
                          <a:r>
                            <a:rPr lang="en-US" sz="1800" b="0" i="0" dirty="0">
                              <a:latin typeface="Arial" charset="0"/>
                            </a:rPr>
                            <a:t>e </a:t>
                          </a:r>
                          <a:r>
                            <a:rPr lang="en-US" sz="1800" b="0" i="0" baseline="-25000" dirty="0" err="1">
                              <a:latin typeface="Arial" charset="0"/>
                            </a:rPr>
                            <a:t>p,n</a:t>
                          </a:r>
                          <a:r>
                            <a:rPr lang="en-US" sz="1800" b="0" i="0" dirty="0">
                              <a:latin typeface="Arial" charset="0"/>
                            </a:rPr>
                            <a:t> </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60000"/>
                            <a:lumOff val="40000"/>
                          </a:schemeClr>
                        </a:solidFill>
                      </a:tcPr>
                    </a:tc>
                    <a:tc>
                      <a:txBody>
                        <a:bodyPr/>
                        <a:lstStyle/>
                        <a:p>
                          <a:r>
                            <a:rPr lang="en-US" sz="1800" b="0" i="0" dirty="0">
                              <a:latin typeface="Arial" charset="0"/>
                            </a:rPr>
                            <a:t>e </a:t>
                          </a:r>
                          <a:r>
                            <a:rPr lang="en-US" sz="1800" b="0" i="0" baseline="-25000" dirty="0" err="1">
                              <a:latin typeface="Arial" charset="0"/>
                            </a:rPr>
                            <a:t>w,n</a:t>
                          </a:r>
                          <a:r>
                            <a:rPr lang="en-US" sz="1800" b="0" i="0" dirty="0">
                              <a:latin typeface="Arial" charset="0"/>
                            </a:rPr>
                            <a:t>  </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60000"/>
                            <a:lumOff val="40000"/>
                          </a:schemeClr>
                        </a:solidFill>
                      </a:tcPr>
                    </a:tc>
                    <a:tc>
                      <a:txBody>
                        <a:bodyPr/>
                        <a:lstStyle/>
                        <a:p>
                          <a:r>
                            <a:rPr lang="en-US" sz="1800" b="0" i="0" dirty="0">
                              <a:latin typeface="Arial" charset="0"/>
                            </a:rPr>
                            <a:t>KN</a:t>
                          </a:r>
                        </a:p>
                        <a:p>
                          <a:r>
                            <a:rPr lang="en-US" sz="1800" b="0" i="0" dirty="0">
                              <a:latin typeface="Arial" charset="0"/>
                            </a:rPr>
                            <a:t>(g/s</a:t>
                          </a:r>
                          <a:r>
                            <a:rPr lang="en-US" sz="1800" b="0" i="0" baseline="30000" dirty="0">
                              <a:latin typeface="Arial" charset="0"/>
                            </a:rPr>
                            <a:t>2</a:t>
                          </a:r>
                          <a:r>
                            <a:rPr lang="en-US" sz="1800" b="0" i="0" baseline="0" dirty="0">
                              <a:latin typeface="Arial" charset="0"/>
                            </a:rPr>
                            <a:t>)</a:t>
                          </a:r>
                          <a:endParaRPr lang="en-US" sz="1800" b="0" i="0" baseline="30000" dirty="0">
                            <a:latin typeface="Arial"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60000"/>
                            <a:lumOff val="40000"/>
                          </a:schemeClr>
                        </a:solidFill>
                      </a:tcPr>
                    </a:tc>
                    <a:tc>
                      <a:txBody>
                        <a:bodyPr/>
                        <a:lstStyle/>
                        <a:p>
                          <a:r>
                            <a:rPr lang="en-US" sz="1800" b="0" i="0" dirty="0">
                              <a:latin typeface="Arial" charset="0"/>
                            </a:rPr>
                            <a:t>KN_W</a:t>
                          </a:r>
                        </a:p>
                        <a:p>
                          <a:pPr marL="0" marR="0" indent="0" algn="l" defTabSz="914377" rtl="0" eaLnBrk="1" fontAlgn="auto" latinLnBrk="0" hangingPunct="1">
                            <a:lnSpc>
                              <a:spcPct val="100000"/>
                            </a:lnSpc>
                            <a:spcBef>
                              <a:spcPts val="0"/>
                            </a:spcBef>
                            <a:spcAft>
                              <a:spcPts val="0"/>
                            </a:spcAft>
                            <a:buClrTx/>
                            <a:buSzTx/>
                            <a:buFontTx/>
                            <a:buNone/>
                            <a:tabLst/>
                            <a:defRPr/>
                          </a:pPr>
                          <a:r>
                            <a:rPr lang="en-US" sz="1800" b="0" i="0" dirty="0">
                              <a:latin typeface="Arial" charset="0"/>
                            </a:rPr>
                            <a:t>(g/s</a:t>
                          </a:r>
                          <a:r>
                            <a:rPr lang="en-US" sz="1800" b="0" i="0" baseline="30000" dirty="0">
                              <a:latin typeface="Arial" charset="0"/>
                            </a:rPr>
                            <a:t>2</a:t>
                          </a:r>
                          <a:r>
                            <a:rPr lang="en-US" sz="1800" b="0" i="0" baseline="0" dirty="0">
                              <a:latin typeface="Arial" charset="0"/>
                            </a:rPr>
                            <a:t>)</a:t>
                          </a:r>
                          <a:endParaRPr lang="en-US" sz="1800" b="0" i="0" baseline="30000" dirty="0">
                            <a:latin typeface="Arial"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60000"/>
                            <a:lumOff val="40000"/>
                          </a:schemeClr>
                        </a:solidFill>
                      </a:tcPr>
                    </a:tc>
                    <a:tc>
                      <a:txBody>
                        <a:bodyPr/>
                        <a:lstStyle/>
                        <a:p>
                          <a:r>
                            <a:rPr lang="en-US" sz="1800" b="0" i="0" dirty="0">
                              <a:latin typeface="Arial" charset="0"/>
                            </a:rPr>
                            <a:t>MEW</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60000"/>
                            <a:lumOff val="40000"/>
                          </a:schemeClr>
                        </a:solidFill>
                      </a:tcPr>
                    </a:tc>
                    <a:tc>
                      <a:txBody>
                        <a:bodyPr/>
                        <a:lstStyle/>
                        <a:p>
                          <a:r>
                            <a:rPr lang="en-US" sz="1800" b="0" i="0" dirty="0">
                              <a:latin typeface="Arial" charset="0"/>
                            </a:rPr>
                            <a:t>MEW_W</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60000"/>
                            <a:lumOff val="40000"/>
                          </a:schemeClr>
                        </a:solidFill>
                      </a:tcPr>
                    </a:tc>
                    <a:tc>
                      <a:txBody>
                        <a:bodyPr/>
                        <a:lstStyle/>
                        <a:p>
                          <a:pPr/>
                          <a14:m>
                            <m:oMathPara xmlns:m="http://schemas.openxmlformats.org/officeDocument/2006/math">
                              <m:oMathParaPr>
                                <m:jc m:val="centerGroup"/>
                              </m:oMathParaPr>
                              <m:oMath xmlns:m="http://schemas.openxmlformats.org/officeDocument/2006/math">
                                <m:r>
                                  <a:rPr lang="mr-IN" sz="1800" b="0" i="1" smtClean="0">
                                    <a:latin typeface="Cambria Math" charset="0"/>
                                    <a:ea typeface="Cambria Math" charset="0"/>
                                    <a:cs typeface="Cambria Math" charset="0"/>
                                  </a:rPr>
                                  <m:t>𝜇</m:t>
                                </m:r>
                                <m:r>
                                  <m:rPr>
                                    <m:sty m:val="p"/>
                                  </m:rPr>
                                  <a:rPr lang="en-US" sz="1800" b="0" i="0" baseline="-25000" smtClean="0">
                                    <a:latin typeface="Cambria Math" charset="0"/>
                                    <a:ea typeface="Cambria Math" charset="0"/>
                                    <a:cs typeface="Cambria Math" charset="0"/>
                                  </a:rPr>
                                  <m:t>g</m:t>
                                </m:r>
                              </m:oMath>
                            </m:oMathPara>
                          </a14:m>
                          <a:endParaRPr lang="en-US" sz="1800" b="0" i="0" baseline="-25000" dirty="0">
                            <a:latin typeface="Arial" charset="0"/>
                          </a:endParaRPr>
                        </a:p>
                        <a:p>
                          <a:r>
                            <a:rPr lang="en-US" sz="1800" b="0" i="0" dirty="0">
                              <a:latin typeface="Arial" charset="0"/>
                            </a:rPr>
                            <a:t>(g/ cm</a:t>
                          </a:r>
                          <a:r>
                            <a:rPr lang="en-US" sz="1800" b="0" i="0" baseline="0" dirty="0">
                              <a:latin typeface="Arial" charset="0"/>
                            </a:rPr>
                            <a:t> s)</a:t>
                          </a:r>
                          <a:endParaRPr lang="en-US" sz="1800" b="0" i="0" dirty="0">
                            <a:latin typeface="Arial"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10000"/>
                      </a:ext>
                    </a:extLst>
                  </a:tr>
                  <a:tr h="357586">
                    <a:tc>
                      <a:txBody>
                        <a:bodyPr/>
                        <a:lstStyle/>
                        <a:p>
                          <a:endParaRPr lang="en-US" sz="1800" b="0" i="0" dirty="0">
                            <a:solidFill>
                              <a:schemeClr val="tx1"/>
                            </a:solidFill>
                            <a:latin typeface="Times New Roman" charset="0"/>
                            <a:ea typeface="Times New Roman" charset="0"/>
                            <a:cs typeface="Times New Roman" charset="0"/>
                          </a:endParaRP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800" b="0" i="0" dirty="0">
                              <a:solidFill>
                                <a:schemeClr val="tx1"/>
                              </a:solidFill>
                              <a:latin typeface="Times New Roman" charset="0"/>
                              <a:ea typeface="Times New Roman" charset="0"/>
                              <a:cs typeface="Times New Roman" charset="0"/>
                            </a:rPr>
                            <a:t>0.34</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800" b="0" i="0" dirty="0">
                              <a:solidFill>
                                <a:schemeClr val="tx1"/>
                              </a:solidFill>
                              <a:latin typeface="Times New Roman" charset="0"/>
                              <a:ea typeface="Times New Roman" charset="0"/>
                              <a:cs typeface="Times New Roman" charset="0"/>
                            </a:rPr>
                            <a:t>4200</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800" b="0" i="0" dirty="0">
                              <a:solidFill>
                                <a:schemeClr val="tx1"/>
                              </a:solidFill>
                              <a:latin typeface="Times New Roman" charset="0"/>
                              <a:ea typeface="Times New Roman" charset="0"/>
                              <a:cs typeface="Times New Roman" charset="0"/>
                            </a:rPr>
                            <a:t>0.8 </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chemeClr val="tx1"/>
                              </a:solidFill>
                              <a:latin typeface="Times New Roman" charset="0"/>
                              <a:ea typeface="Times New Roman" charset="0"/>
                              <a:cs typeface="Times New Roman" charset="0"/>
                            </a:rPr>
                            <a:t>0.8 </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l" defTabSz="914377" rtl="0" eaLnBrk="1" fontAlgn="auto" latinLnBrk="0" hangingPunct="1">
                            <a:lnSpc>
                              <a:spcPct val="100000"/>
                            </a:lnSpc>
                            <a:spcBef>
                              <a:spcPts val="0"/>
                            </a:spcBef>
                            <a:spcAft>
                              <a:spcPts val="0"/>
                            </a:spcAft>
                            <a:buClrTx/>
                            <a:buSzTx/>
                            <a:buFontTx/>
                            <a:buNone/>
                            <a:tabLst/>
                            <a:defRPr/>
                          </a:pPr>
                          <a:r>
                            <a:rPr lang="is-IS" sz="1800" kern="1200" dirty="0">
                              <a:solidFill>
                                <a:schemeClr val="tx1"/>
                              </a:solidFill>
                              <a:effectLst/>
                              <a:latin typeface="Times New Roman" charset="0"/>
                              <a:ea typeface="Times New Roman" charset="0"/>
                              <a:cs typeface="Times New Roman" charset="0"/>
                            </a:rPr>
                            <a:t>1000000 </a:t>
                          </a:r>
                          <a:endParaRPr lang="en-US" sz="1800" b="0" i="0" dirty="0">
                            <a:solidFill>
                              <a:schemeClr val="tx1"/>
                            </a:solidFill>
                            <a:latin typeface="Times New Roman" charset="0"/>
                            <a:ea typeface="Times New Roman" charset="0"/>
                            <a:cs typeface="Times New Roman" charset="0"/>
                          </a:endParaRP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l" defTabSz="914377" rtl="0" eaLnBrk="1" fontAlgn="auto" latinLnBrk="0" hangingPunct="1">
                            <a:lnSpc>
                              <a:spcPct val="100000"/>
                            </a:lnSpc>
                            <a:spcBef>
                              <a:spcPts val="0"/>
                            </a:spcBef>
                            <a:spcAft>
                              <a:spcPts val="0"/>
                            </a:spcAft>
                            <a:buClrTx/>
                            <a:buSzTx/>
                            <a:buFontTx/>
                            <a:buNone/>
                            <a:tabLst/>
                            <a:defRPr/>
                          </a:pPr>
                          <a:r>
                            <a:rPr lang="is-IS" sz="1800" kern="1200" dirty="0">
                              <a:solidFill>
                                <a:schemeClr val="tx1"/>
                              </a:solidFill>
                              <a:effectLst/>
                              <a:latin typeface="Times New Roman" charset="0"/>
                              <a:ea typeface="Times New Roman" charset="0"/>
                              <a:cs typeface="Times New Roman" charset="0"/>
                            </a:rPr>
                            <a:t>1000000</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l" defTabSz="914377" rtl="0" eaLnBrk="1" fontAlgn="auto" latinLnBrk="0" hangingPunct="1">
                            <a:lnSpc>
                              <a:spcPct val="100000"/>
                            </a:lnSpc>
                            <a:spcBef>
                              <a:spcPts val="0"/>
                            </a:spcBef>
                            <a:spcAft>
                              <a:spcPts val="0"/>
                            </a:spcAft>
                            <a:buClrTx/>
                            <a:buSzTx/>
                            <a:buFontTx/>
                            <a:buNone/>
                            <a:tabLst/>
                            <a:defRPr/>
                          </a:pPr>
                          <a:r>
                            <a:rPr lang="nb-NO" sz="1800" kern="1200" dirty="0">
                              <a:solidFill>
                                <a:schemeClr val="tx1"/>
                              </a:solidFill>
                              <a:effectLst/>
                              <a:latin typeface="Times New Roman" charset="0"/>
                              <a:ea typeface="Times New Roman" charset="0"/>
                              <a:cs typeface="Times New Roman" charset="0"/>
                            </a:rPr>
                            <a:t>0.1</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l" defTabSz="914377" rtl="0" eaLnBrk="1" fontAlgn="auto" latinLnBrk="0" hangingPunct="1">
                            <a:lnSpc>
                              <a:spcPct val="100000"/>
                            </a:lnSpc>
                            <a:spcBef>
                              <a:spcPts val="0"/>
                            </a:spcBef>
                            <a:spcAft>
                              <a:spcPts val="0"/>
                            </a:spcAft>
                            <a:buClrTx/>
                            <a:buSzTx/>
                            <a:buFontTx/>
                            <a:buNone/>
                            <a:tabLst/>
                            <a:defRPr/>
                          </a:pPr>
                          <a:r>
                            <a:rPr lang="nb-NO" sz="1800" kern="1200" dirty="0">
                              <a:solidFill>
                                <a:schemeClr val="tx1"/>
                              </a:solidFill>
                              <a:effectLst/>
                              <a:latin typeface="Times New Roman" charset="0"/>
                              <a:ea typeface="Times New Roman" charset="0"/>
                              <a:cs typeface="Times New Roman" charset="0"/>
                            </a:rPr>
                            <a:t>0.1</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l" defTabSz="914377" rtl="0" eaLnBrk="1" fontAlgn="auto" latinLnBrk="0" hangingPunct="1">
                            <a:lnSpc>
                              <a:spcPct val="100000"/>
                            </a:lnSpc>
                            <a:spcBef>
                              <a:spcPts val="0"/>
                            </a:spcBef>
                            <a:spcAft>
                              <a:spcPts val="0"/>
                            </a:spcAft>
                            <a:buClrTx/>
                            <a:buSzTx/>
                            <a:buFontTx/>
                            <a:buNone/>
                            <a:tabLst/>
                            <a:defRPr/>
                          </a:pPr>
                          <a:r>
                            <a:rPr lang="nb-NO" sz="1800" kern="1200" dirty="0">
                              <a:solidFill>
                                <a:schemeClr val="tx1"/>
                              </a:solidFill>
                              <a:effectLst/>
                              <a:latin typeface="Times New Roman" charset="0"/>
                              <a:ea typeface="Times New Roman" charset="0"/>
                              <a:cs typeface="Times New Roman" charset="0"/>
                            </a:rPr>
                            <a:t>0.00018</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bl>
              </a:graphicData>
            </a:graphic>
          </p:graphicFrame>
        </mc:Choice>
        <mc:Fallback xmlns="">
          <p:graphicFrame>
            <p:nvGraphicFramePr>
              <p:cNvPr id="15" name="Content Placeholder 3"/>
              <p:cNvGraphicFramePr>
                <a:graphicFrameLocks noGrp="1"/>
              </p:cNvGraphicFramePr>
              <p:nvPr>
                <p:ph idx="1"/>
                <p:extLst>
                  <p:ext uri="{D42A27DB-BD31-4B8C-83A1-F6EECF244321}">
                    <p14:modId xmlns:p14="http://schemas.microsoft.com/office/powerpoint/2010/main" val="898341409"/>
                  </p:ext>
                </p:extLst>
              </p:nvPr>
            </p:nvGraphicFramePr>
            <p:xfrm>
              <a:off x="505458" y="1614015"/>
              <a:ext cx="10800230" cy="1005840"/>
            </p:xfrm>
            <a:graphic>
              <a:graphicData uri="http://schemas.openxmlformats.org/drawingml/2006/table">
                <a:tbl>
                  <a:tblPr firstRow="1" bandRow="1">
                    <a:tableStyleId>{69CF1AB2-1976-4502-BF36-3FF5EA218861}</a:tableStyleId>
                  </a:tblPr>
                  <a:tblGrid>
                    <a:gridCol w="939692">
                      <a:extLst>
                        <a:ext uri="{9D8B030D-6E8A-4147-A177-3AD203B41FA5}">
                          <a16:colId xmlns:a16="http://schemas.microsoft.com/office/drawing/2014/main" val="20000"/>
                        </a:ext>
                      </a:extLst>
                    </a:gridCol>
                    <a:gridCol w="907997">
                      <a:extLst>
                        <a:ext uri="{9D8B030D-6E8A-4147-A177-3AD203B41FA5}">
                          <a16:colId xmlns:a16="http://schemas.microsoft.com/office/drawing/2014/main" val="20003"/>
                        </a:ext>
                      </a:extLst>
                    </a:gridCol>
                    <a:gridCol w="923928">
                      <a:extLst>
                        <a:ext uri="{9D8B030D-6E8A-4147-A177-3AD203B41FA5}">
                          <a16:colId xmlns:a16="http://schemas.microsoft.com/office/drawing/2014/main" val="20004"/>
                        </a:ext>
                      </a:extLst>
                    </a:gridCol>
                    <a:gridCol w="1146945">
                      <a:extLst>
                        <a:ext uri="{9D8B030D-6E8A-4147-A177-3AD203B41FA5}">
                          <a16:colId xmlns:a16="http://schemas.microsoft.com/office/drawing/2014/main" val="20010"/>
                        </a:ext>
                      </a:extLst>
                    </a:gridCol>
                    <a:gridCol w="1146945">
                      <a:extLst>
                        <a:ext uri="{9D8B030D-6E8A-4147-A177-3AD203B41FA5}">
                          <a16:colId xmlns:a16="http://schemas.microsoft.com/office/drawing/2014/main" val="20011"/>
                        </a:ext>
                      </a:extLst>
                    </a:gridCol>
                    <a:gridCol w="1146945">
                      <a:extLst>
                        <a:ext uri="{9D8B030D-6E8A-4147-A177-3AD203B41FA5}">
                          <a16:colId xmlns:a16="http://schemas.microsoft.com/office/drawing/2014/main" val="20005"/>
                        </a:ext>
                      </a:extLst>
                    </a:gridCol>
                    <a:gridCol w="1131015">
                      <a:extLst>
                        <a:ext uri="{9D8B030D-6E8A-4147-A177-3AD203B41FA5}">
                          <a16:colId xmlns:a16="http://schemas.microsoft.com/office/drawing/2014/main" val="20006"/>
                        </a:ext>
                      </a:extLst>
                    </a:gridCol>
                    <a:gridCol w="923928">
                      <a:extLst>
                        <a:ext uri="{9D8B030D-6E8A-4147-A177-3AD203B41FA5}">
                          <a16:colId xmlns:a16="http://schemas.microsoft.com/office/drawing/2014/main" val="20007"/>
                        </a:ext>
                      </a:extLst>
                    </a:gridCol>
                    <a:gridCol w="1258452">
                      <a:extLst>
                        <a:ext uri="{9D8B030D-6E8A-4147-A177-3AD203B41FA5}">
                          <a16:colId xmlns:a16="http://schemas.microsoft.com/office/drawing/2014/main" val="20008"/>
                        </a:ext>
                      </a:extLst>
                    </a:gridCol>
                    <a:gridCol w="1274383">
                      <a:extLst>
                        <a:ext uri="{9D8B030D-6E8A-4147-A177-3AD203B41FA5}">
                          <a16:colId xmlns:a16="http://schemas.microsoft.com/office/drawing/2014/main" val="20009"/>
                        </a:ext>
                      </a:extLst>
                    </a:gridCol>
                  </a:tblGrid>
                  <a:tr h="640080">
                    <a:tc>
                      <a:txBody>
                        <a:bodyPr/>
                        <a:lstStyle/>
                        <a:p>
                          <a:endParaRPr lang="en-US" sz="1800" b="0" i="0" dirty="0">
                            <a:latin typeface="Arial" charset="0"/>
                          </a:endParaRPr>
                        </a:p>
                      </a:txBody>
                      <a:tcP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60000"/>
                            <a:lumOff val="40000"/>
                          </a:schemeClr>
                        </a:solidFill>
                      </a:tcPr>
                    </a:tc>
                    <a:tc>
                      <a:txBody>
                        <a:bodyPr/>
                        <a:lstStyle/>
                        <a:p>
                          <a:r>
                            <a:rPr lang="en-US" sz="1800" b="0" i="0" dirty="0" err="1">
                              <a:latin typeface="Arial" charset="0"/>
                            </a:rPr>
                            <a:t>D</a:t>
                          </a:r>
                          <a:r>
                            <a:rPr lang="en-US" sz="1800" b="0" i="0" baseline="-25000" dirty="0" err="1">
                              <a:latin typeface="Arial" charset="0"/>
                            </a:rPr>
                            <a:t>p</a:t>
                          </a:r>
                          <a:endParaRPr lang="en-US" sz="1800" b="0" i="0" baseline="-25000" dirty="0">
                            <a:latin typeface="Arial" charset="0"/>
                          </a:endParaRPr>
                        </a:p>
                        <a:p>
                          <a:r>
                            <a:rPr lang="en-US" sz="1800" b="0" i="0" baseline="0" dirty="0">
                              <a:latin typeface="Arial" charset="0"/>
                            </a:rPr>
                            <a:t>(cm)</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60000"/>
                            <a:lumOff val="40000"/>
                          </a:schemeClr>
                        </a:solidFill>
                      </a:tcPr>
                    </a:tc>
                    <a:tc>
                      <a:txBody>
                        <a:bodyPr/>
                        <a:lstStyle/>
                        <a:p>
                          <a:r>
                            <a:rPr lang="en-US" sz="1800" b="0" i="0" dirty="0" err="1">
                              <a:latin typeface="Arial" charset="0"/>
                            </a:rPr>
                            <a:t>U</a:t>
                          </a:r>
                          <a:r>
                            <a:rPr lang="en-US" sz="1800" b="0" i="0" baseline="-25000" dirty="0" err="1">
                              <a:latin typeface="Arial" charset="0"/>
                            </a:rPr>
                            <a:t>inlet</a:t>
                          </a:r>
                          <a:endParaRPr lang="en-US" sz="1800" b="0" i="0" baseline="-25000" dirty="0">
                            <a:latin typeface="Arial" charset="0"/>
                          </a:endParaRPr>
                        </a:p>
                        <a:p>
                          <a:r>
                            <a:rPr lang="en-US" sz="1800" b="0" i="0" baseline="0" dirty="0">
                              <a:latin typeface="Arial" charset="0"/>
                            </a:rPr>
                            <a:t>(cm/s)</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60000"/>
                            <a:lumOff val="40000"/>
                          </a:schemeClr>
                        </a:solidFill>
                      </a:tcPr>
                    </a:tc>
                    <a:tc>
                      <a:txBody>
                        <a:bodyPr/>
                        <a:lstStyle/>
                        <a:p>
                          <a:r>
                            <a:rPr lang="en-US" sz="1800" b="0" i="0" dirty="0">
                              <a:latin typeface="Arial" charset="0"/>
                            </a:rPr>
                            <a:t>e </a:t>
                          </a:r>
                          <a:r>
                            <a:rPr lang="en-US" sz="1800" b="0" i="0" baseline="-25000" dirty="0" err="1">
                              <a:latin typeface="Arial" charset="0"/>
                            </a:rPr>
                            <a:t>p,n</a:t>
                          </a:r>
                          <a:r>
                            <a:rPr lang="en-US" sz="1800" b="0" i="0" dirty="0">
                              <a:latin typeface="Arial" charset="0"/>
                            </a:rPr>
                            <a:t> </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60000"/>
                            <a:lumOff val="40000"/>
                          </a:schemeClr>
                        </a:solidFill>
                      </a:tcPr>
                    </a:tc>
                    <a:tc>
                      <a:txBody>
                        <a:bodyPr/>
                        <a:lstStyle/>
                        <a:p>
                          <a:r>
                            <a:rPr lang="en-US" sz="1800" b="0" i="0" dirty="0">
                              <a:latin typeface="Arial" charset="0"/>
                            </a:rPr>
                            <a:t>e </a:t>
                          </a:r>
                          <a:r>
                            <a:rPr lang="en-US" sz="1800" b="0" i="0" baseline="-25000" dirty="0" err="1">
                              <a:latin typeface="Arial" charset="0"/>
                            </a:rPr>
                            <a:t>w,n</a:t>
                          </a:r>
                          <a:r>
                            <a:rPr lang="en-US" sz="1800" b="0" i="0" dirty="0">
                              <a:latin typeface="Arial" charset="0"/>
                            </a:rPr>
                            <a:t>  </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60000"/>
                            <a:lumOff val="40000"/>
                          </a:schemeClr>
                        </a:solidFill>
                      </a:tcPr>
                    </a:tc>
                    <a:tc>
                      <a:txBody>
                        <a:bodyPr/>
                        <a:lstStyle/>
                        <a:p>
                          <a:r>
                            <a:rPr lang="en-US" sz="1800" b="0" i="0" dirty="0">
                              <a:latin typeface="Arial" charset="0"/>
                            </a:rPr>
                            <a:t>KN</a:t>
                          </a:r>
                        </a:p>
                        <a:p>
                          <a:r>
                            <a:rPr lang="en-US" sz="1800" b="0" i="0" dirty="0">
                              <a:latin typeface="Arial" charset="0"/>
                            </a:rPr>
                            <a:t>(g/s</a:t>
                          </a:r>
                          <a:r>
                            <a:rPr lang="en-US" sz="1800" b="0" i="0" baseline="30000" dirty="0">
                              <a:latin typeface="Arial" charset="0"/>
                            </a:rPr>
                            <a:t>2</a:t>
                          </a:r>
                          <a:r>
                            <a:rPr lang="en-US" sz="1800" b="0" i="0" baseline="0" dirty="0">
                              <a:latin typeface="Arial" charset="0"/>
                            </a:rPr>
                            <a:t>)</a:t>
                          </a:r>
                          <a:endParaRPr lang="en-US" sz="1800" b="0" i="0" baseline="30000" dirty="0">
                            <a:latin typeface="Arial"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60000"/>
                            <a:lumOff val="40000"/>
                          </a:schemeClr>
                        </a:solidFill>
                      </a:tcPr>
                    </a:tc>
                    <a:tc>
                      <a:txBody>
                        <a:bodyPr/>
                        <a:lstStyle/>
                        <a:p>
                          <a:r>
                            <a:rPr lang="en-US" sz="1800" b="0" i="0" dirty="0">
                              <a:latin typeface="Arial" charset="0"/>
                            </a:rPr>
                            <a:t>KN_W</a:t>
                          </a:r>
                        </a:p>
                        <a:p>
                          <a:pPr marL="0" marR="0" indent="0" algn="l" defTabSz="914377" rtl="0" eaLnBrk="1" fontAlgn="auto" latinLnBrk="0" hangingPunct="1">
                            <a:lnSpc>
                              <a:spcPct val="100000"/>
                            </a:lnSpc>
                            <a:spcBef>
                              <a:spcPts val="0"/>
                            </a:spcBef>
                            <a:spcAft>
                              <a:spcPts val="0"/>
                            </a:spcAft>
                            <a:buClrTx/>
                            <a:buSzTx/>
                            <a:buFontTx/>
                            <a:buNone/>
                            <a:tabLst/>
                            <a:defRPr/>
                          </a:pPr>
                          <a:r>
                            <a:rPr lang="en-US" sz="1800" b="0" i="0" dirty="0">
                              <a:latin typeface="Arial" charset="0"/>
                            </a:rPr>
                            <a:t>(g/s</a:t>
                          </a:r>
                          <a:r>
                            <a:rPr lang="en-US" sz="1800" b="0" i="0" baseline="30000" dirty="0">
                              <a:latin typeface="Arial" charset="0"/>
                            </a:rPr>
                            <a:t>2</a:t>
                          </a:r>
                          <a:r>
                            <a:rPr lang="en-US" sz="1800" b="0" i="0" baseline="0" dirty="0">
                              <a:latin typeface="Arial" charset="0"/>
                            </a:rPr>
                            <a:t>)</a:t>
                          </a:r>
                          <a:endParaRPr lang="en-US" sz="1800" b="0" i="0" baseline="30000" dirty="0">
                            <a:latin typeface="Arial"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60000"/>
                            <a:lumOff val="40000"/>
                          </a:schemeClr>
                        </a:solidFill>
                      </a:tcPr>
                    </a:tc>
                    <a:tc>
                      <a:txBody>
                        <a:bodyPr/>
                        <a:lstStyle/>
                        <a:p>
                          <a:r>
                            <a:rPr lang="en-US" sz="1800" b="0" i="0" dirty="0">
                              <a:latin typeface="Arial" charset="0"/>
                            </a:rPr>
                            <a:t>MEW</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60000"/>
                            <a:lumOff val="40000"/>
                          </a:schemeClr>
                        </a:solidFill>
                      </a:tcPr>
                    </a:tc>
                    <a:tc>
                      <a:txBody>
                        <a:bodyPr/>
                        <a:lstStyle/>
                        <a:p>
                          <a:r>
                            <a:rPr lang="en-US" sz="1800" b="0" i="0" dirty="0">
                              <a:latin typeface="Arial" charset="0"/>
                            </a:rPr>
                            <a:t>MEW_W</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60000"/>
                            <a:lumOff val="40000"/>
                          </a:schemeClr>
                        </a:solidFill>
                      </a:tcPr>
                    </a:tc>
                    <a:tc>
                      <a:txBody>
                        <a:bodyPr/>
                        <a:lstStyle/>
                        <a:p>
                          <a:endParaRPr lang="en-US"/>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blipFill>
                          <a:blip r:embed="rId6"/>
                          <a:stretch>
                            <a:fillRect l="-748325" t="-4717" r="-478" b="-71698"/>
                          </a:stretch>
                        </a:blipFill>
                      </a:tcPr>
                    </a:tc>
                    <a:extLst>
                      <a:ext uri="{0D108BD9-81ED-4DB2-BD59-A6C34878D82A}">
                        <a16:rowId xmlns:a16="http://schemas.microsoft.com/office/drawing/2014/main" val="10000"/>
                      </a:ext>
                    </a:extLst>
                  </a:tr>
                  <a:tr h="365760">
                    <a:tc>
                      <a:txBody>
                        <a:bodyPr/>
                        <a:lstStyle/>
                        <a:p>
                          <a:endParaRPr lang="en-US" sz="1800" b="0" i="0" dirty="0">
                            <a:solidFill>
                              <a:schemeClr val="tx1"/>
                            </a:solidFill>
                            <a:latin typeface="Times New Roman" charset="0"/>
                            <a:ea typeface="Times New Roman" charset="0"/>
                            <a:cs typeface="Times New Roman" charset="0"/>
                          </a:endParaRP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800" b="0" i="0" dirty="0">
                              <a:solidFill>
                                <a:schemeClr val="tx1"/>
                              </a:solidFill>
                              <a:latin typeface="Times New Roman" charset="0"/>
                              <a:ea typeface="Times New Roman" charset="0"/>
                              <a:cs typeface="Times New Roman" charset="0"/>
                            </a:rPr>
                            <a:t>0.34</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800" b="0" i="0" dirty="0">
                              <a:solidFill>
                                <a:schemeClr val="tx1"/>
                              </a:solidFill>
                              <a:latin typeface="Times New Roman" charset="0"/>
                              <a:ea typeface="Times New Roman" charset="0"/>
                              <a:cs typeface="Times New Roman" charset="0"/>
                            </a:rPr>
                            <a:t>4200</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800" b="0" i="0" dirty="0">
                              <a:solidFill>
                                <a:schemeClr val="tx1"/>
                              </a:solidFill>
                              <a:latin typeface="Times New Roman" charset="0"/>
                              <a:ea typeface="Times New Roman" charset="0"/>
                              <a:cs typeface="Times New Roman" charset="0"/>
                            </a:rPr>
                            <a:t>0.8 </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chemeClr val="tx1"/>
                              </a:solidFill>
                              <a:latin typeface="Times New Roman" charset="0"/>
                              <a:ea typeface="Times New Roman" charset="0"/>
                              <a:cs typeface="Times New Roman" charset="0"/>
                            </a:rPr>
                            <a:t>0.8 </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l" defTabSz="914377" rtl="0" eaLnBrk="1" fontAlgn="auto" latinLnBrk="0" hangingPunct="1">
                            <a:lnSpc>
                              <a:spcPct val="100000"/>
                            </a:lnSpc>
                            <a:spcBef>
                              <a:spcPts val="0"/>
                            </a:spcBef>
                            <a:spcAft>
                              <a:spcPts val="0"/>
                            </a:spcAft>
                            <a:buClrTx/>
                            <a:buSzTx/>
                            <a:buFontTx/>
                            <a:buNone/>
                            <a:tabLst/>
                            <a:defRPr/>
                          </a:pPr>
                          <a:r>
                            <a:rPr lang="is-IS" sz="1800" kern="1200" dirty="0">
                              <a:solidFill>
                                <a:schemeClr val="tx1"/>
                              </a:solidFill>
                              <a:effectLst/>
                              <a:latin typeface="Times New Roman" charset="0"/>
                              <a:ea typeface="Times New Roman" charset="0"/>
                              <a:cs typeface="Times New Roman" charset="0"/>
                            </a:rPr>
                            <a:t>1000000 </a:t>
                          </a:r>
                          <a:endParaRPr lang="en-US" sz="1800" b="0" i="0" dirty="0">
                            <a:solidFill>
                              <a:schemeClr val="tx1"/>
                            </a:solidFill>
                            <a:latin typeface="Times New Roman" charset="0"/>
                            <a:ea typeface="Times New Roman" charset="0"/>
                            <a:cs typeface="Times New Roman" charset="0"/>
                          </a:endParaRP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l" defTabSz="914377" rtl="0" eaLnBrk="1" fontAlgn="auto" latinLnBrk="0" hangingPunct="1">
                            <a:lnSpc>
                              <a:spcPct val="100000"/>
                            </a:lnSpc>
                            <a:spcBef>
                              <a:spcPts val="0"/>
                            </a:spcBef>
                            <a:spcAft>
                              <a:spcPts val="0"/>
                            </a:spcAft>
                            <a:buClrTx/>
                            <a:buSzTx/>
                            <a:buFontTx/>
                            <a:buNone/>
                            <a:tabLst/>
                            <a:defRPr/>
                          </a:pPr>
                          <a:r>
                            <a:rPr lang="is-IS" sz="1800" kern="1200" dirty="0">
                              <a:solidFill>
                                <a:schemeClr val="tx1"/>
                              </a:solidFill>
                              <a:effectLst/>
                              <a:latin typeface="Times New Roman" charset="0"/>
                              <a:ea typeface="Times New Roman" charset="0"/>
                              <a:cs typeface="Times New Roman" charset="0"/>
                            </a:rPr>
                            <a:t>1000000</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l" defTabSz="914377" rtl="0" eaLnBrk="1" fontAlgn="auto" latinLnBrk="0" hangingPunct="1">
                            <a:lnSpc>
                              <a:spcPct val="100000"/>
                            </a:lnSpc>
                            <a:spcBef>
                              <a:spcPts val="0"/>
                            </a:spcBef>
                            <a:spcAft>
                              <a:spcPts val="0"/>
                            </a:spcAft>
                            <a:buClrTx/>
                            <a:buSzTx/>
                            <a:buFontTx/>
                            <a:buNone/>
                            <a:tabLst/>
                            <a:defRPr/>
                          </a:pPr>
                          <a:r>
                            <a:rPr lang="nb-NO" sz="1800" kern="1200" dirty="0">
                              <a:solidFill>
                                <a:schemeClr val="tx1"/>
                              </a:solidFill>
                              <a:effectLst/>
                              <a:latin typeface="Times New Roman" charset="0"/>
                              <a:ea typeface="Times New Roman" charset="0"/>
                              <a:cs typeface="Times New Roman" charset="0"/>
                            </a:rPr>
                            <a:t>0.1</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l" defTabSz="914377" rtl="0" eaLnBrk="1" fontAlgn="auto" latinLnBrk="0" hangingPunct="1">
                            <a:lnSpc>
                              <a:spcPct val="100000"/>
                            </a:lnSpc>
                            <a:spcBef>
                              <a:spcPts val="0"/>
                            </a:spcBef>
                            <a:spcAft>
                              <a:spcPts val="0"/>
                            </a:spcAft>
                            <a:buClrTx/>
                            <a:buSzTx/>
                            <a:buFontTx/>
                            <a:buNone/>
                            <a:tabLst/>
                            <a:defRPr/>
                          </a:pPr>
                          <a:r>
                            <a:rPr lang="nb-NO" sz="1800" kern="1200" dirty="0">
                              <a:solidFill>
                                <a:schemeClr val="tx1"/>
                              </a:solidFill>
                              <a:effectLst/>
                              <a:latin typeface="Times New Roman" charset="0"/>
                              <a:ea typeface="Times New Roman" charset="0"/>
                              <a:cs typeface="Times New Roman" charset="0"/>
                            </a:rPr>
                            <a:t>0.1</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l" defTabSz="914377" rtl="0" eaLnBrk="1" fontAlgn="auto" latinLnBrk="0" hangingPunct="1">
                            <a:lnSpc>
                              <a:spcPct val="100000"/>
                            </a:lnSpc>
                            <a:spcBef>
                              <a:spcPts val="0"/>
                            </a:spcBef>
                            <a:spcAft>
                              <a:spcPts val="0"/>
                            </a:spcAft>
                            <a:buClrTx/>
                            <a:buSzTx/>
                            <a:buFontTx/>
                            <a:buNone/>
                            <a:tabLst/>
                            <a:defRPr/>
                          </a:pPr>
                          <a:r>
                            <a:rPr lang="nb-NO" sz="1800" kern="1200" dirty="0">
                              <a:solidFill>
                                <a:schemeClr val="tx1"/>
                              </a:solidFill>
                              <a:effectLst/>
                              <a:latin typeface="Times New Roman" charset="0"/>
                              <a:ea typeface="Times New Roman" charset="0"/>
                              <a:cs typeface="Times New Roman" charset="0"/>
                            </a:rPr>
                            <a:t>0.00018</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bl>
              </a:graphicData>
            </a:graphic>
          </p:graphicFrame>
        </mc:Fallback>
      </mc:AlternateContent>
      <p:sp>
        <p:nvSpPr>
          <p:cNvPr id="3" name="Slide Number Placeholder 2">
            <a:extLst>
              <a:ext uri="{FF2B5EF4-FFF2-40B4-BE49-F238E27FC236}">
                <a16:creationId xmlns:a16="http://schemas.microsoft.com/office/drawing/2014/main" id="{F33E86A0-8F14-4402-9211-051071643A35}"/>
              </a:ext>
            </a:extLst>
          </p:cNvPr>
          <p:cNvSpPr>
            <a:spLocks noGrp="1"/>
          </p:cNvSpPr>
          <p:nvPr>
            <p:ph type="sldNum" sz="quarter" idx="12"/>
          </p:nvPr>
        </p:nvSpPr>
        <p:spPr/>
        <p:txBody>
          <a:bodyPr/>
          <a:lstStyle/>
          <a:p>
            <a:fld id="{0EE47520-9F46-3846-B147-B51CBCCE15E4}" type="slidenum">
              <a:rPr lang="en-US" smtClean="0"/>
              <a:t>15</a:t>
            </a:fld>
            <a:endParaRPr lang="en-US"/>
          </a:p>
        </p:txBody>
      </p:sp>
    </p:spTree>
    <p:extLst>
      <p:ext uri="{BB962C8B-B14F-4D97-AF65-F5344CB8AC3E}">
        <p14:creationId xmlns:p14="http://schemas.microsoft.com/office/powerpoint/2010/main" val="9151312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6924"/>
            <a:ext cx="10515600" cy="1325563"/>
          </a:xfrm>
        </p:spPr>
        <p:txBody>
          <a:bodyPr>
            <a:normAutofit/>
          </a:bodyPr>
          <a:lstStyle/>
          <a:p>
            <a:r>
              <a:rPr lang="en-US" sz="3600" dirty="0">
                <a:solidFill>
                  <a:schemeClr val="accent1">
                    <a:lumMod val="75000"/>
                  </a:schemeClr>
                </a:solidFill>
                <a:latin typeface="Arial" charset="0"/>
                <a:ea typeface="Arial" charset="0"/>
                <a:cs typeface="Arial" charset="0"/>
              </a:rPr>
              <a:t>Response function </a:t>
            </a:r>
            <a:r>
              <a:rPr lang="mr-IN" sz="3600" dirty="0">
                <a:solidFill>
                  <a:schemeClr val="accent1">
                    <a:lumMod val="75000"/>
                  </a:schemeClr>
                </a:solidFill>
                <a:latin typeface="Arial" charset="0"/>
                <a:ea typeface="Arial" charset="0"/>
                <a:cs typeface="Arial" charset="0"/>
              </a:rPr>
              <a:t>–</a:t>
            </a:r>
            <a:r>
              <a:rPr lang="en-US" sz="3600" dirty="0">
                <a:solidFill>
                  <a:schemeClr val="accent1">
                    <a:lumMod val="75000"/>
                  </a:schemeClr>
                </a:solidFill>
                <a:latin typeface="Arial" charset="0"/>
                <a:ea typeface="Arial" charset="0"/>
                <a:cs typeface="Arial" charset="0"/>
              </a:rPr>
              <a:t> bed height </a:t>
            </a:r>
          </a:p>
        </p:txBody>
      </p:sp>
      <p:sp>
        <p:nvSpPr>
          <p:cNvPr id="4" name="Rectangle 3"/>
          <p:cNvSpPr/>
          <p:nvPr/>
        </p:nvSpPr>
        <p:spPr>
          <a:xfrm>
            <a:off x="134254" y="1118874"/>
            <a:ext cx="1719117" cy="707886"/>
          </a:xfrm>
          <a:prstGeom prst="rect">
            <a:avLst/>
          </a:prstGeom>
        </p:spPr>
        <p:txBody>
          <a:bodyPr wrap="square">
            <a:spAutoFit/>
          </a:bodyPr>
          <a:lstStyle/>
          <a:p>
            <a:r>
              <a:rPr lang="is-IS" sz="2000" dirty="0">
                <a:solidFill>
                  <a:srgbClr val="000000"/>
                </a:solidFill>
                <a:latin typeface="Menlo" charset="0"/>
              </a:rPr>
              <a:t>Mean:     </a:t>
            </a:r>
          </a:p>
          <a:p>
            <a:r>
              <a:rPr lang="is-IS" sz="2000" dirty="0">
                <a:solidFill>
                  <a:srgbClr val="000000"/>
                </a:solidFill>
                <a:latin typeface="Menlo" charset="0"/>
              </a:rPr>
              <a:t>Std:   </a:t>
            </a:r>
          </a:p>
        </p:txBody>
      </p:sp>
      <p:sp>
        <p:nvSpPr>
          <p:cNvPr id="8" name="TextBox 7"/>
          <p:cNvSpPr txBox="1"/>
          <p:nvPr/>
        </p:nvSpPr>
        <p:spPr>
          <a:xfrm>
            <a:off x="71571" y="550521"/>
            <a:ext cx="8405665" cy="369332"/>
          </a:xfrm>
          <a:prstGeom prst="rect">
            <a:avLst/>
          </a:prstGeom>
          <a:noFill/>
        </p:spPr>
        <p:txBody>
          <a:bodyPr wrap="square" rtlCol="0">
            <a:spAutoFit/>
          </a:bodyPr>
          <a:lstStyle/>
          <a:p>
            <a:r>
              <a:rPr lang="en-US" dirty="0">
                <a:latin typeface="Arial" charset="0"/>
              </a:rPr>
              <a:t>Normal distribution</a:t>
            </a:r>
            <a:endParaRPr lang="en-US" dirty="0">
              <a:solidFill>
                <a:srgbClr val="FF0000"/>
              </a:solidFill>
              <a:latin typeface="Arial" charset="0"/>
            </a:endParaRPr>
          </a:p>
        </p:txBody>
      </p:sp>
      <p:sp>
        <p:nvSpPr>
          <p:cNvPr id="5" name="Rectangle 4">
            <a:extLst>
              <a:ext uri="{FF2B5EF4-FFF2-40B4-BE49-F238E27FC236}">
                <a16:creationId xmlns:a16="http://schemas.microsoft.com/office/drawing/2014/main" id="{8DDFD4EE-DE45-4191-A4AF-C442296B9F9C}"/>
              </a:ext>
            </a:extLst>
          </p:cNvPr>
          <p:cNvSpPr/>
          <p:nvPr/>
        </p:nvSpPr>
        <p:spPr>
          <a:xfrm>
            <a:off x="1467968" y="1154304"/>
            <a:ext cx="2804930" cy="707886"/>
          </a:xfrm>
          <a:prstGeom prst="rect">
            <a:avLst/>
          </a:prstGeom>
        </p:spPr>
        <p:txBody>
          <a:bodyPr wrap="square">
            <a:spAutoFit/>
          </a:bodyPr>
          <a:lstStyle/>
          <a:p>
            <a:r>
              <a:rPr lang="en-US" sz="2000" dirty="0">
                <a:latin typeface="Arial" charset="0"/>
              </a:rPr>
              <a:t>9.6827 </a:t>
            </a:r>
          </a:p>
          <a:p>
            <a:r>
              <a:rPr lang="en-US" sz="2000" dirty="0">
                <a:latin typeface="Arial" charset="0"/>
              </a:rPr>
              <a:t>1.9529  </a:t>
            </a:r>
          </a:p>
        </p:txBody>
      </p:sp>
      <p:sp>
        <p:nvSpPr>
          <p:cNvPr id="23" name="Rectangle 22"/>
          <p:cNvSpPr/>
          <p:nvPr/>
        </p:nvSpPr>
        <p:spPr>
          <a:xfrm>
            <a:off x="2003305" y="585951"/>
            <a:ext cx="2833805" cy="369332"/>
          </a:xfrm>
          <a:prstGeom prst="rect">
            <a:avLst/>
          </a:prstGeom>
        </p:spPr>
        <p:txBody>
          <a:bodyPr wrap="square">
            <a:spAutoFit/>
          </a:bodyPr>
          <a:lstStyle/>
          <a:p>
            <a:r>
              <a:rPr lang="en-US" dirty="0">
                <a:latin typeface="Arial" charset="0"/>
              </a:rPr>
              <a:t>,  LHS, </a:t>
            </a:r>
            <a:r>
              <a:rPr lang="en-US" dirty="0">
                <a:solidFill>
                  <a:srgbClr val="FF0000"/>
                </a:solidFill>
                <a:latin typeface="Arial" charset="0"/>
              </a:rPr>
              <a:t>sample size = 500</a:t>
            </a:r>
          </a:p>
        </p:txBody>
      </p:sp>
      <p:sp>
        <p:nvSpPr>
          <p:cNvPr id="3" name="Rectangle 2"/>
          <p:cNvSpPr/>
          <p:nvPr/>
        </p:nvSpPr>
        <p:spPr>
          <a:xfrm>
            <a:off x="199233" y="1967226"/>
            <a:ext cx="4691984" cy="4524315"/>
          </a:xfrm>
          <a:prstGeom prst="rect">
            <a:avLst/>
          </a:prstGeom>
        </p:spPr>
        <p:txBody>
          <a:bodyPr wrap="square">
            <a:spAutoFit/>
          </a:bodyPr>
          <a:lstStyle/>
          <a:p>
            <a:r>
              <a:rPr lang="is-IS" sz="2400" dirty="0">
                <a:solidFill>
                  <a:srgbClr val="000000"/>
                </a:solidFill>
                <a:latin typeface="Times New Roman" panose="02020603050405020304" pitchFamily="18" charset="0"/>
                <a:cs typeface="Times New Roman" panose="02020603050405020304" pitchFamily="18" charset="0"/>
              </a:rPr>
              <a:t>Partial Correlation Matrix between </a:t>
            </a:r>
          </a:p>
          <a:p>
            <a:r>
              <a:rPr lang="is-IS" sz="2400" dirty="0">
                <a:solidFill>
                  <a:srgbClr val="000000"/>
                </a:solidFill>
                <a:latin typeface="Times New Roman" panose="02020603050405020304" pitchFamily="18" charset="0"/>
                <a:cs typeface="Times New Roman" panose="02020603050405020304" pitchFamily="18" charset="0"/>
              </a:rPr>
              <a:t>input and output:</a:t>
            </a:r>
          </a:p>
          <a:p>
            <a:r>
              <a:rPr lang="is-IS" sz="2400" dirty="0">
                <a:solidFill>
                  <a:srgbClr val="000000"/>
                </a:solidFill>
                <a:latin typeface="Times New Roman" panose="02020603050405020304" pitchFamily="18" charset="0"/>
                <a:cs typeface="Times New Roman" panose="02020603050405020304" pitchFamily="18" charset="0"/>
              </a:rPr>
              <a:t>             Bed height </a:t>
            </a:r>
          </a:p>
          <a:p>
            <a:r>
              <a:rPr lang="is-IS" sz="2400" dirty="0">
                <a:solidFill>
                  <a:srgbClr val="000000"/>
                </a:solidFill>
                <a:latin typeface="Times New Roman" panose="02020603050405020304" pitchFamily="18" charset="0"/>
                <a:cs typeface="Times New Roman" panose="02020603050405020304" pitchFamily="18" charset="0"/>
              </a:rPr>
              <a:t>             9.87853e-01 </a:t>
            </a:r>
          </a:p>
          <a:p>
            <a:r>
              <a:rPr lang="is-IS" sz="2400" dirty="0">
                <a:solidFill>
                  <a:srgbClr val="000000"/>
                </a:solidFill>
                <a:latin typeface="Times New Roman" panose="02020603050405020304" pitchFamily="18" charset="0"/>
                <a:cs typeface="Times New Roman" panose="02020603050405020304" pitchFamily="18" charset="0"/>
              </a:rPr>
              <a:t>             7.65915e-01 </a:t>
            </a:r>
          </a:p>
          <a:p>
            <a:r>
              <a:rPr lang="is-IS" sz="2400" dirty="0">
                <a:solidFill>
                  <a:srgbClr val="000000"/>
                </a:solidFill>
                <a:latin typeface="Times New Roman" panose="02020603050405020304" pitchFamily="18" charset="0"/>
                <a:cs typeface="Times New Roman" panose="02020603050405020304" pitchFamily="18" charset="0"/>
              </a:rPr>
              <a:t>             1.26841e-03 </a:t>
            </a:r>
          </a:p>
          <a:p>
            <a:r>
              <a:rPr lang="is-IS" sz="2400" dirty="0">
                <a:solidFill>
                  <a:srgbClr val="000000"/>
                </a:solidFill>
                <a:latin typeface="Times New Roman" panose="02020603050405020304" pitchFamily="18" charset="0"/>
                <a:cs typeface="Times New Roman" panose="02020603050405020304" pitchFamily="18" charset="0"/>
              </a:rPr>
              <a:t>            -2.19558e-02 </a:t>
            </a:r>
          </a:p>
          <a:p>
            <a:r>
              <a:rPr lang="is-IS" sz="2400" dirty="0">
                <a:solidFill>
                  <a:srgbClr val="000000"/>
                </a:solidFill>
                <a:latin typeface="Times New Roman" panose="02020603050405020304" pitchFamily="18" charset="0"/>
                <a:cs typeface="Times New Roman" panose="02020603050405020304" pitchFamily="18" charset="0"/>
              </a:rPr>
              <a:t>            -5.44667e-02 </a:t>
            </a:r>
          </a:p>
          <a:p>
            <a:r>
              <a:rPr lang="is-IS" sz="2400" dirty="0">
                <a:solidFill>
                  <a:srgbClr val="000000"/>
                </a:solidFill>
                <a:latin typeface="Times New Roman" panose="02020603050405020304" pitchFamily="18" charset="0"/>
                <a:cs typeface="Times New Roman" panose="02020603050405020304" pitchFamily="18" charset="0"/>
              </a:rPr>
              <a:t>            -4.08984e-02 </a:t>
            </a:r>
          </a:p>
          <a:p>
            <a:r>
              <a:rPr lang="is-IS" sz="2400" dirty="0">
                <a:solidFill>
                  <a:srgbClr val="000000"/>
                </a:solidFill>
                <a:latin typeface="Times New Roman" panose="02020603050405020304" pitchFamily="18" charset="0"/>
                <a:cs typeface="Times New Roman" panose="02020603050405020304" pitchFamily="18" charset="0"/>
              </a:rPr>
              <a:t>            -1.03671e-02 </a:t>
            </a:r>
          </a:p>
          <a:p>
            <a:r>
              <a:rPr lang="is-IS" sz="2400" dirty="0">
                <a:solidFill>
                  <a:srgbClr val="000000"/>
                </a:solidFill>
                <a:latin typeface="Times New Roman" panose="02020603050405020304" pitchFamily="18" charset="0"/>
                <a:cs typeface="Times New Roman" panose="02020603050405020304" pitchFamily="18" charset="0"/>
              </a:rPr>
              <a:t>             6.74702e-02 </a:t>
            </a:r>
          </a:p>
          <a:p>
            <a:r>
              <a:rPr lang="is-IS" sz="2400" dirty="0">
                <a:solidFill>
                  <a:srgbClr val="000000"/>
                </a:solidFill>
                <a:latin typeface="Times New Roman" panose="02020603050405020304" pitchFamily="18" charset="0"/>
                <a:cs typeface="Times New Roman" panose="02020603050405020304" pitchFamily="18" charset="0"/>
              </a:rPr>
              <a:t>            -1.76986e-02 </a:t>
            </a:r>
            <a:endParaRPr lang="is-IS" sz="2400" dirty="0">
              <a:solidFill>
                <a:srgbClr val="000000"/>
              </a:solidFill>
              <a:effectLst/>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5" name="Rectangle 34"/>
              <p:cNvSpPr/>
              <p:nvPr/>
            </p:nvSpPr>
            <p:spPr>
              <a:xfrm>
                <a:off x="205584" y="3026220"/>
                <a:ext cx="1154300" cy="3426579"/>
              </a:xfrm>
              <a:prstGeom prst="rect">
                <a:avLst/>
              </a:prstGeom>
            </p:spPr>
            <p:txBody>
              <a:bodyPr wrap="square">
                <a:spAutoFit/>
              </a:bodyPr>
              <a:lstStyle/>
              <a:p>
                <a:pPr>
                  <a:lnSpc>
                    <a:spcPts val="2600"/>
                  </a:lnSpc>
                </a:pPr>
                <a:r>
                  <a:rPr lang="en-US" sz="2000" dirty="0" err="1">
                    <a:latin typeface="Times New Roman" panose="02020603050405020304" pitchFamily="18" charset="0"/>
                    <a:cs typeface="Times New Roman" panose="02020603050405020304" pitchFamily="18" charset="0"/>
                  </a:rPr>
                  <a:t>D</a:t>
                </a:r>
                <a:r>
                  <a:rPr lang="en-US" sz="2000" baseline="-25000" dirty="0" err="1">
                    <a:latin typeface="Times New Roman" panose="02020603050405020304" pitchFamily="18" charset="0"/>
                    <a:cs typeface="Times New Roman" panose="02020603050405020304" pitchFamily="18" charset="0"/>
                  </a:rPr>
                  <a:t>p</a:t>
                </a:r>
                <a:endParaRPr lang="en-US" sz="2000" baseline="-25000" dirty="0">
                  <a:latin typeface="Times New Roman" panose="02020603050405020304" pitchFamily="18" charset="0"/>
                  <a:cs typeface="Times New Roman" panose="02020603050405020304" pitchFamily="18" charset="0"/>
                </a:endParaRPr>
              </a:p>
              <a:p>
                <a:pPr>
                  <a:lnSpc>
                    <a:spcPts val="2600"/>
                  </a:lnSpc>
                </a:pPr>
                <a:r>
                  <a:rPr lang="en-US" sz="2000" dirty="0" err="1">
                    <a:latin typeface="Times New Roman" panose="02020603050405020304" pitchFamily="18" charset="0"/>
                    <a:cs typeface="Times New Roman" panose="02020603050405020304" pitchFamily="18" charset="0"/>
                  </a:rPr>
                  <a:t>U</a:t>
                </a:r>
                <a:r>
                  <a:rPr lang="en-US" sz="2000" baseline="-25000" dirty="0" err="1">
                    <a:latin typeface="Times New Roman" panose="02020603050405020304" pitchFamily="18" charset="0"/>
                    <a:cs typeface="Times New Roman" panose="02020603050405020304" pitchFamily="18" charset="0"/>
                  </a:rPr>
                  <a:t>inlet</a:t>
                </a:r>
                <a:endParaRPr lang="en-US" sz="2000" dirty="0">
                  <a:latin typeface="Times New Roman" panose="02020603050405020304" pitchFamily="18" charset="0"/>
                  <a:cs typeface="Times New Roman" panose="02020603050405020304" pitchFamily="18" charset="0"/>
                </a:endParaRPr>
              </a:p>
              <a:p>
                <a:pPr>
                  <a:lnSpc>
                    <a:spcPts val="2600"/>
                  </a:lnSpc>
                </a:pPr>
                <a:r>
                  <a:rPr lang="en-US" sz="2000" dirty="0">
                    <a:latin typeface="Times New Roman" panose="02020603050405020304" pitchFamily="18" charset="0"/>
                    <a:cs typeface="Times New Roman" panose="02020603050405020304" pitchFamily="18" charset="0"/>
                  </a:rPr>
                  <a:t>e </a:t>
                </a:r>
                <a:r>
                  <a:rPr lang="en-US" sz="2000" baseline="-25000" dirty="0" err="1">
                    <a:latin typeface="Times New Roman" panose="02020603050405020304" pitchFamily="18" charset="0"/>
                    <a:cs typeface="Times New Roman" panose="02020603050405020304" pitchFamily="18" charset="0"/>
                  </a:rPr>
                  <a:t>p,n</a:t>
                </a:r>
                <a:endParaRPr lang="en-US" sz="2000" dirty="0">
                  <a:latin typeface="Times New Roman" panose="02020603050405020304" pitchFamily="18" charset="0"/>
                  <a:cs typeface="Times New Roman" panose="02020603050405020304" pitchFamily="18" charset="0"/>
                </a:endParaRPr>
              </a:p>
              <a:p>
                <a:pPr>
                  <a:lnSpc>
                    <a:spcPts val="2600"/>
                  </a:lnSpc>
                </a:pPr>
                <a:r>
                  <a:rPr lang="en-US" sz="2000" dirty="0">
                    <a:latin typeface="Times New Roman" panose="02020603050405020304" pitchFamily="18" charset="0"/>
                    <a:cs typeface="Times New Roman" panose="02020603050405020304" pitchFamily="18" charset="0"/>
                  </a:rPr>
                  <a:t>e </a:t>
                </a:r>
                <a:r>
                  <a:rPr lang="en-US" sz="2000" baseline="-25000" dirty="0" err="1">
                    <a:latin typeface="Times New Roman" panose="02020603050405020304" pitchFamily="18" charset="0"/>
                    <a:cs typeface="Times New Roman" panose="02020603050405020304" pitchFamily="18" charset="0"/>
                  </a:rPr>
                  <a:t>w,n</a:t>
                </a:r>
                <a:endParaRPr lang="en-US" sz="2000" dirty="0">
                  <a:latin typeface="Times New Roman" panose="02020603050405020304" pitchFamily="18" charset="0"/>
                  <a:cs typeface="Times New Roman" panose="02020603050405020304" pitchFamily="18" charset="0"/>
                </a:endParaRPr>
              </a:p>
              <a:p>
                <a:pPr>
                  <a:lnSpc>
                    <a:spcPts val="2600"/>
                  </a:lnSpc>
                </a:pPr>
                <a:r>
                  <a:rPr lang="en-US" sz="2000" dirty="0">
                    <a:latin typeface="Times New Roman" panose="02020603050405020304" pitchFamily="18" charset="0"/>
                    <a:cs typeface="Times New Roman" panose="02020603050405020304" pitchFamily="18" charset="0"/>
                  </a:rPr>
                  <a:t>KN</a:t>
                </a:r>
              </a:p>
              <a:p>
                <a:pPr>
                  <a:lnSpc>
                    <a:spcPts val="2600"/>
                  </a:lnSpc>
                </a:pPr>
                <a:r>
                  <a:rPr lang="en-US" sz="2000" dirty="0">
                    <a:latin typeface="Times New Roman" panose="02020603050405020304" pitchFamily="18" charset="0"/>
                    <a:cs typeface="Times New Roman" panose="02020603050405020304" pitchFamily="18" charset="0"/>
                  </a:rPr>
                  <a:t>KN_W</a:t>
                </a:r>
              </a:p>
              <a:p>
                <a:pPr>
                  <a:lnSpc>
                    <a:spcPts val="2600"/>
                  </a:lnSpc>
                </a:pPr>
                <a:r>
                  <a:rPr lang="en-US" sz="2000" dirty="0">
                    <a:latin typeface="Times New Roman" panose="02020603050405020304" pitchFamily="18" charset="0"/>
                    <a:cs typeface="Times New Roman" panose="02020603050405020304" pitchFamily="18" charset="0"/>
                  </a:rPr>
                  <a:t>MEW      </a:t>
                </a:r>
              </a:p>
              <a:p>
                <a:pPr>
                  <a:lnSpc>
                    <a:spcPts val="2600"/>
                  </a:lnSpc>
                </a:pPr>
                <a:r>
                  <a:rPr lang="en-US" sz="2000" dirty="0">
                    <a:latin typeface="Times New Roman" panose="02020603050405020304" pitchFamily="18" charset="0"/>
                    <a:cs typeface="Times New Roman" panose="02020603050405020304" pitchFamily="18" charset="0"/>
                  </a:rPr>
                  <a:t>MEW_W</a:t>
                </a:r>
              </a:p>
              <a:p>
                <a:pPr>
                  <a:lnSpc>
                    <a:spcPts val="2600"/>
                  </a:lnSpc>
                </a:pPr>
                <a14:m>
                  <m:oMathPara xmlns:m="http://schemas.openxmlformats.org/officeDocument/2006/math">
                    <m:oMathParaPr>
                      <m:jc m:val="left"/>
                    </m:oMathParaPr>
                    <m:oMath xmlns:m="http://schemas.openxmlformats.org/officeDocument/2006/math">
                      <m:r>
                        <a:rPr lang="mr-IN" sz="2000" i="1">
                          <a:latin typeface="Cambria Math" charset="0"/>
                          <a:ea typeface="Cambria Math" charset="0"/>
                          <a:cs typeface="Cambria Math" charset="0"/>
                        </a:rPr>
                        <m:t>𝜇</m:t>
                      </m:r>
                      <m:r>
                        <m:rPr>
                          <m:sty m:val="p"/>
                        </m:rPr>
                        <a:rPr lang="en-US" sz="2000" baseline="-25000">
                          <a:latin typeface="Cambria Math" charset="0"/>
                          <a:ea typeface="Cambria Math" charset="0"/>
                          <a:cs typeface="Cambria Math" charset="0"/>
                        </a:rPr>
                        <m:t>g</m:t>
                      </m:r>
                    </m:oMath>
                  </m:oMathPara>
                </a14:m>
                <a:endParaRPr lang="en-US" sz="2000" dirty="0">
                  <a:latin typeface="Times New Roman" panose="02020603050405020304" pitchFamily="18" charset="0"/>
                  <a:cs typeface="Times New Roman" panose="02020603050405020304" pitchFamily="18" charset="0"/>
                </a:endParaRPr>
              </a:p>
            </p:txBody>
          </p:sp>
        </mc:Choice>
        <mc:Fallback xmlns="">
          <p:sp>
            <p:nvSpPr>
              <p:cNvPr id="35" name="Rectangle 34"/>
              <p:cNvSpPr>
                <a:spLocks noRot="1" noChangeAspect="1" noMove="1" noResize="1" noEditPoints="1" noAdjustHandles="1" noChangeArrowheads="1" noChangeShapeType="1" noTextEdit="1"/>
              </p:cNvSpPr>
              <p:nvPr/>
            </p:nvSpPr>
            <p:spPr>
              <a:xfrm>
                <a:off x="205584" y="3026220"/>
                <a:ext cx="1154300" cy="3426579"/>
              </a:xfrm>
              <a:prstGeom prst="rect">
                <a:avLst/>
              </a:prstGeom>
              <a:blipFill>
                <a:blip r:embed="rId3"/>
                <a:stretch>
                  <a:fillRect l="-5820" t="-710" r="-7937"/>
                </a:stretch>
              </a:blipFill>
            </p:spPr>
            <p:txBody>
              <a:bodyPr/>
              <a:lstStyle/>
              <a:p>
                <a:r>
                  <a:rPr lang="en-US">
                    <a:noFill/>
                  </a:rPr>
                  <a:t> </a:t>
                </a:r>
              </a:p>
            </p:txBody>
          </p:sp>
        </mc:Fallback>
      </mc:AlternateContent>
      <p:pic>
        <p:nvPicPr>
          <p:cNvPr id="21" name="Picture 20"/>
          <p:cNvPicPr>
            <a:picLocks noChangeAspect="1"/>
          </p:cNvPicPr>
          <p:nvPr/>
        </p:nvPicPr>
        <p:blipFill rotWithShape="1">
          <a:blip r:embed="rId4">
            <a:extLst>
              <a:ext uri="{28A0092B-C50C-407E-A947-70E740481C1C}">
                <a14:useLocalDpi xmlns:a14="http://schemas.microsoft.com/office/drawing/2010/main" val="0"/>
              </a:ext>
            </a:extLst>
          </a:blip>
          <a:srcRect r="7089"/>
          <a:stretch/>
        </p:blipFill>
        <p:spPr>
          <a:xfrm>
            <a:off x="4955015" y="1617317"/>
            <a:ext cx="3243691" cy="4654923"/>
          </a:xfrm>
          <a:prstGeom prst="rect">
            <a:avLst/>
          </a:prstGeom>
        </p:spPr>
      </p:pic>
      <p:pic>
        <p:nvPicPr>
          <p:cNvPr id="42" name="Picture 41"/>
          <p:cNvPicPr>
            <a:picLocks noChangeAspect="1"/>
          </p:cNvPicPr>
          <p:nvPr/>
        </p:nvPicPr>
        <p:blipFill rotWithShape="1">
          <a:blip r:embed="rId5">
            <a:extLst>
              <a:ext uri="{28A0092B-C50C-407E-A947-70E740481C1C}">
                <a14:useLocalDpi xmlns:a14="http://schemas.microsoft.com/office/drawing/2010/main" val="0"/>
              </a:ext>
            </a:extLst>
          </a:blip>
          <a:srcRect t="1703" r="4849"/>
          <a:stretch/>
        </p:blipFill>
        <p:spPr>
          <a:xfrm>
            <a:off x="8198706" y="1719156"/>
            <a:ext cx="3339942" cy="4600527"/>
          </a:xfrm>
          <a:prstGeom prst="rect">
            <a:avLst/>
          </a:prstGeom>
        </p:spPr>
      </p:pic>
      <p:sp>
        <p:nvSpPr>
          <p:cNvPr id="6" name="Slide Number Placeholder 5">
            <a:extLst>
              <a:ext uri="{FF2B5EF4-FFF2-40B4-BE49-F238E27FC236}">
                <a16:creationId xmlns:a16="http://schemas.microsoft.com/office/drawing/2014/main" id="{F1CA82FA-35E7-466D-A9B0-2FDF48120F92}"/>
              </a:ext>
            </a:extLst>
          </p:cNvPr>
          <p:cNvSpPr>
            <a:spLocks noGrp="1"/>
          </p:cNvSpPr>
          <p:nvPr>
            <p:ph type="sldNum" sz="quarter" idx="12"/>
          </p:nvPr>
        </p:nvSpPr>
        <p:spPr/>
        <p:txBody>
          <a:bodyPr/>
          <a:lstStyle/>
          <a:p>
            <a:fld id="{0EE47520-9F46-3846-B147-B51CBCCE15E4}" type="slidenum">
              <a:rPr lang="en-US" smtClean="0"/>
              <a:t>16</a:t>
            </a:fld>
            <a:endParaRPr lang="en-US"/>
          </a:p>
        </p:txBody>
      </p:sp>
    </p:spTree>
    <p:extLst>
      <p:ext uri="{BB962C8B-B14F-4D97-AF65-F5344CB8AC3E}">
        <p14:creationId xmlns:p14="http://schemas.microsoft.com/office/powerpoint/2010/main" val="18336693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3923"/>
          <a:stretch/>
        </p:blipFill>
        <p:spPr>
          <a:xfrm>
            <a:off x="4934861" y="1647036"/>
            <a:ext cx="3412872" cy="4736307"/>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6723" y="1685765"/>
            <a:ext cx="3716495" cy="4955327"/>
          </a:xfrm>
          <a:prstGeom prst="rect">
            <a:avLst/>
          </a:prstGeom>
        </p:spPr>
      </p:pic>
      <p:sp>
        <p:nvSpPr>
          <p:cNvPr id="18" name="Title 1"/>
          <p:cNvSpPr>
            <a:spLocks noGrp="1"/>
          </p:cNvSpPr>
          <p:nvPr>
            <p:ph type="title"/>
          </p:nvPr>
        </p:nvSpPr>
        <p:spPr>
          <a:xfrm>
            <a:off x="-1" y="-216924"/>
            <a:ext cx="11451771" cy="1325563"/>
          </a:xfrm>
        </p:spPr>
        <p:txBody>
          <a:bodyPr>
            <a:normAutofit/>
          </a:bodyPr>
          <a:lstStyle/>
          <a:p>
            <a:r>
              <a:rPr lang="en-US" sz="3600" dirty="0">
                <a:solidFill>
                  <a:schemeClr val="accent1">
                    <a:lumMod val="75000"/>
                  </a:schemeClr>
                </a:solidFill>
                <a:latin typeface="Arial" charset="0"/>
                <a:ea typeface="Arial" charset="0"/>
                <a:cs typeface="Arial" charset="0"/>
              </a:rPr>
              <a:t>Response function </a:t>
            </a:r>
            <a:r>
              <a:rPr lang="mr-IN" sz="3600" dirty="0">
                <a:solidFill>
                  <a:schemeClr val="accent1">
                    <a:lumMod val="75000"/>
                  </a:schemeClr>
                </a:solidFill>
                <a:latin typeface="Arial" charset="0"/>
                <a:ea typeface="Arial" charset="0"/>
                <a:cs typeface="Arial" charset="0"/>
              </a:rPr>
              <a:t>–</a:t>
            </a:r>
            <a:r>
              <a:rPr lang="en-US" sz="3600" dirty="0">
                <a:solidFill>
                  <a:schemeClr val="accent1">
                    <a:lumMod val="75000"/>
                  </a:schemeClr>
                </a:solidFill>
                <a:latin typeface="Arial" charset="0"/>
                <a:ea typeface="Arial" charset="0"/>
                <a:cs typeface="Arial" charset="0"/>
              </a:rPr>
              <a:t> </a:t>
            </a:r>
            <a:r>
              <a:rPr lang="en-US" sz="2800" dirty="0">
                <a:solidFill>
                  <a:schemeClr val="accent1">
                    <a:lumMod val="75000"/>
                  </a:schemeClr>
                </a:solidFill>
                <a:latin typeface="Arial" charset="0"/>
                <a:ea typeface="Arial" charset="0"/>
                <a:cs typeface="Arial" charset="0"/>
              </a:rPr>
              <a:t>Max pressure drop across the bed </a:t>
            </a:r>
          </a:p>
        </p:txBody>
      </p:sp>
      <p:sp>
        <p:nvSpPr>
          <p:cNvPr id="24" name="TextBox 23"/>
          <p:cNvSpPr txBox="1"/>
          <p:nvPr/>
        </p:nvSpPr>
        <p:spPr>
          <a:xfrm>
            <a:off x="71571" y="550521"/>
            <a:ext cx="8405665" cy="369332"/>
          </a:xfrm>
          <a:prstGeom prst="rect">
            <a:avLst/>
          </a:prstGeom>
          <a:noFill/>
        </p:spPr>
        <p:txBody>
          <a:bodyPr wrap="square" rtlCol="0">
            <a:spAutoFit/>
          </a:bodyPr>
          <a:lstStyle/>
          <a:p>
            <a:r>
              <a:rPr lang="en-US" dirty="0">
                <a:latin typeface="Arial" charset="0"/>
              </a:rPr>
              <a:t>Normal distribution</a:t>
            </a:r>
            <a:endParaRPr lang="en-US" dirty="0">
              <a:solidFill>
                <a:srgbClr val="FF0000"/>
              </a:solidFill>
              <a:latin typeface="Arial" charset="0"/>
            </a:endParaRPr>
          </a:p>
        </p:txBody>
      </p:sp>
      <p:sp>
        <p:nvSpPr>
          <p:cNvPr id="26" name="Rectangle 25"/>
          <p:cNvSpPr/>
          <p:nvPr/>
        </p:nvSpPr>
        <p:spPr>
          <a:xfrm>
            <a:off x="2003305" y="585951"/>
            <a:ext cx="2833805" cy="369332"/>
          </a:xfrm>
          <a:prstGeom prst="rect">
            <a:avLst/>
          </a:prstGeom>
        </p:spPr>
        <p:txBody>
          <a:bodyPr wrap="square">
            <a:spAutoFit/>
          </a:bodyPr>
          <a:lstStyle/>
          <a:p>
            <a:r>
              <a:rPr lang="en-US" dirty="0">
                <a:latin typeface="Arial" charset="0"/>
              </a:rPr>
              <a:t>,  LHS, </a:t>
            </a:r>
            <a:r>
              <a:rPr lang="en-US" dirty="0">
                <a:solidFill>
                  <a:srgbClr val="FF0000"/>
                </a:solidFill>
                <a:latin typeface="Arial" charset="0"/>
              </a:rPr>
              <a:t>sample size = 500</a:t>
            </a:r>
          </a:p>
        </p:txBody>
      </p:sp>
      <p:sp>
        <p:nvSpPr>
          <p:cNvPr id="27" name="Rectangle 26"/>
          <p:cNvSpPr/>
          <p:nvPr/>
        </p:nvSpPr>
        <p:spPr>
          <a:xfrm>
            <a:off x="134254" y="1118874"/>
            <a:ext cx="1719117" cy="646331"/>
          </a:xfrm>
          <a:prstGeom prst="rect">
            <a:avLst/>
          </a:prstGeom>
        </p:spPr>
        <p:txBody>
          <a:bodyPr wrap="square">
            <a:spAutoFit/>
          </a:bodyPr>
          <a:lstStyle/>
          <a:p>
            <a:r>
              <a:rPr lang="is-IS" dirty="0">
                <a:solidFill>
                  <a:srgbClr val="000000"/>
                </a:solidFill>
                <a:latin typeface="Menlo" charset="0"/>
              </a:rPr>
              <a:t>Mean:     </a:t>
            </a:r>
          </a:p>
          <a:p>
            <a:r>
              <a:rPr lang="is-IS" dirty="0">
                <a:solidFill>
                  <a:srgbClr val="000000"/>
                </a:solidFill>
                <a:latin typeface="Menlo" charset="0"/>
              </a:rPr>
              <a:t>Std:   </a:t>
            </a:r>
          </a:p>
        </p:txBody>
      </p:sp>
      <p:sp>
        <p:nvSpPr>
          <p:cNvPr id="29" name="Content Placeholder 2"/>
          <p:cNvSpPr txBox="1">
            <a:spLocks/>
          </p:cNvSpPr>
          <p:nvPr/>
        </p:nvSpPr>
        <p:spPr>
          <a:xfrm>
            <a:off x="1467968" y="1174264"/>
            <a:ext cx="2265948" cy="643861"/>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a:buChar char="•"/>
              <a:defRPr sz="2800" b="0" i="0" kern="1200">
                <a:solidFill>
                  <a:schemeClr val="tx1"/>
                </a:solidFill>
                <a:latin typeface="Arial" charset="0"/>
                <a:ea typeface="+mn-ea"/>
                <a:cs typeface="+mn-cs"/>
              </a:defRPr>
            </a:lvl1pPr>
            <a:lvl2pPr marL="685783" indent="-228594" algn="l" defTabSz="914377" rtl="0" eaLnBrk="1" latinLnBrk="0" hangingPunct="1">
              <a:lnSpc>
                <a:spcPct val="90000"/>
              </a:lnSpc>
              <a:spcBef>
                <a:spcPts val="500"/>
              </a:spcBef>
              <a:buFont typeface="Arial"/>
              <a:buChar char="•"/>
              <a:defRPr sz="2400" b="0" i="0" kern="1200">
                <a:solidFill>
                  <a:schemeClr val="tx1"/>
                </a:solidFill>
                <a:latin typeface="Arial" charset="0"/>
                <a:ea typeface="+mn-ea"/>
                <a:cs typeface="+mn-cs"/>
              </a:defRPr>
            </a:lvl2pPr>
            <a:lvl3pPr marL="1142971" indent="-228594" algn="l" defTabSz="914377" rtl="0" eaLnBrk="1" latinLnBrk="0" hangingPunct="1">
              <a:lnSpc>
                <a:spcPct val="90000"/>
              </a:lnSpc>
              <a:spcBef>
                <a:spcPts val="500"/>
              </a:spcBef>
              <a:buFont typeface="Arial"/>
              <a:buChar char="•"/>
              <a:defRPr sz="2000" b="0" i="0" kern="1200">
                <a:solidFill>
                  <a:schemeClr val="tx1"/>
                </a:solidFill>
                <a:latin typeface="Arial" charset="0"/>
                <a:ea typeface="+mn-ea"/>
                <a:cs typeface="+mn-cs"/>
              </a:defRPr>
            </a:lvl3pPr>
            <a:lvl4pPr marL="1600160" indent="-228594" algn="l" defTabSz="914377" rtl="0" eaLnBrk="1" latinLnBrk="0" hangingPunct="1">
              <a:lnSpc>
                <a:spcPct val="90000"/>
              </a:lnSpc>
              <a:spcBef>
                <a:spcPts val="500"/>
              </a:spcBef>
              <a:buFont typeface="Arial"/>
              <a:buChar char="•"/>
              <a:defRPr sz="1800" b="0" i="0" kern="1200">
                <a:solidFill>
                  <a:schemeClr val="tx1"/>
                </a:solidFill>
                <a:latin typeface="Arial" charset="0"/>
                <a:ea typeface="+mn-ea"/>
                <a:cs typeface="+mn-cs"/>
              </a:defRPr>
            </a:lvl4pPr>
            <a:lvl5pPr marL="2057349" indent="-228594" algn="l" defTabSz="914377" rtl="0" eaLnBrk="1" latinLnBrk="0" hangingPunct="1">
              <a:lnSpc>
                <a:spcPct val="90000"/>
              </a:lnSpc>
              <a:spcBef>
                <a:spcPts val="500"/>
              </a:spcBef>
              <a:buFont typeface="Arial"/>
              <a:buChar char="•"/>
              <a:defRPr sz="1800" b="0" i="0" kern="1200">
                <a:solidFill>
                  <a:schemeClr val="tx1"/>
                </a:solidFill>
                <a:latin typeface="Arial" charset="0"/>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buFont typeface="Arial"/>
              <a:buNone/>
            </a:pPr>
            <a:r>
              <a:rPr lang="is-IS" sz="1800" dirty="0"/>
              <a:t>1.5857e+04  </a:t>
            </a:r>
          </a:p>
          <a:p>
            <a:pPr marL="0" indent="0">
              <a:lnSpc>
                <a:spcPct val="100000"/>
              </a:lnSpc>
              <a:spcBef>
                <a:spcPts val="0"/>
              </a:spcBef>
              <a:buFont typeface="Arial"/>
              <a:buNone/>
            </a:pPr>
            <a:r>
              <a:rPr lang="is-IS" sz="1800" dirty="0"/>
              <a:t>5.2590e+03  </a:t>
            </a:r>
          </a:p>
          <a:p>
            <a:endParaRPr lang="en-US" dirty="0"/>
          </a:p>
        </p:txBody>
      </p:sp>
      <p:sp>
        <p:nvSpPr>
          <p:cNvPr id="36" name="Rectangle 35"/>
          <p:cNvSpPr/>
          <p:nvPr/>
        </p:nvSpPr>
        <p:spPr>
          <a:xfrm>
            <a:off x="199233" y="1967225"/>
            <a:ext cx="6096000" cy="4524315"/>
          </a:xfrm>
          <a:prstGeom prst="rect">
            <a:avLst/>
          </a:prstGeom>
        </p:spPr>
        <p:txBody>
          <a:bodyPr>
            <a:spAutoFit/>
          </a:bodyPr>
          <a:lstStyle/>
          <a:p>
            <a:r>
              <a:rPr lang="is-IS" sz="2400" dirty="0">
                <a:solidFill>
                  <a:srgbClr val="000000"/>
                </a:solidFill>
                <a:latin typeface="Times New Roman" panose="02020603050405020304" pitchFamily="18" charset="0"/>
                <a:cs typeface="Times New Roman" panose="02020603050405020304" pitchFamily="18" charset="0"/>
              </a:rPr>
              <a:t>Partial Correlation Matrix between</a:t>
            </a:r>
          </a:p>
          <a:p>
            <a:r>
              <a:rPr lang="is-IS" sz="2400" dirty="0">
                <a:solidFill>
                  <a:srgbClr val="000000"/>
                </a:solidFill>
                <a:latin typeface="Times New Roman" panose="02020603050405020304" pitchFamily="18" charset="0"/>
                <a:cs typeface="Times New Roman" panose="02020603050405020304" pitchFamily="18" charset="0"/>
              </a:rPr>
              <a:t> input and output:</a:t>
            </a:r>
          </a:p>
          <a:p>
            <a:r>
              <a:rPr lang="is-IS" sz="2400" dirty="0">
                <a:solidFill>
                  <a:srgbClr val="000000"/>
                </a:solidFill>
                <a:latin typeface="Times New Roman" panose="02020603050405020304" pitchFamily="18" charset="0"/>
                <a:cs typeface="Times New Roman" panose="02020603050405020304" pitchFamily="18" charset="0"/>
              </a:rPr>
              <a:t>             Pressure drop </a:t>
            </a:r>
          </a:p>
          <a:p>
            <a:r>
              <a:rPr lang="is-IS" sz="2400" dirty="0">
                <a:solidFill>
                  <a:srgbClr val="000000"/>
                </a:solidFill>
                <a:latin typeface="Times New Roman" panose="02020603050405020304" pitchFamily="18" charset="0"/>
                <a:cs typeface="Times New Roman" panose="02020603050405020304" pitchFamily="18" charset="0"/>
              </a:rPr>
              <a:t>             9.81640e-01 </a:t>
            </a:r>
          </a:p>
          <a:p>
            <a:r>
              <a:rPr lang="is-IS" sz="2400" dirty="0">
                <a:solidFill>
                  <a:srgbClr val="000000"/>
                </a:solidFill>
                <a:latin typeface="Times New Roman" panose="02020603050405020304" pitchFamily="18" charset="0"/>
                <a:cs typeface="Times New Roman" panose="02020603050405020304" pitchFamily="18" charset="0"/>
              </a:rPr>
              <a:t>            -4.91593e-01 </a:t>
            </a:r>
          </a:p>
          <a:p>
            <a:r>
              <a:rPr lang="is-IS" sz="2400" dirty="0">
                <a:solidFill>
                  <a:srgbClr val="000000"/>
                </a:solidFill>
                <a:latin typeface="Times New Roman" panose="02020603050405020304" pitchFamily="18" charset="0"/>
                <a:cs typeface="Times New Roman" panose="02020603050405020304" pitchFamily="18" charset="0"/>
              </a:rPr>
              <a:t>             5.73839e-02 </a:t>
            </a:r>
          </a:p>
          <a:p>
            <a:r>
              <a:rPr lang="is-IS" sz="2400" dirty="0">
                <a:solidFill>
                  <a:srgbClr val="000000"/>
                </a:solidFill>
                <a:latin typeface="Times New Roman" panose="02020603050405020304" pitchFamily="18" charset="0"/>
                <a:cs typeface="Times New Roman" panose="02020603050405020304" pitchFamily="18" charset="0"/>
              </a:rPr>
              <a:t>             1.11189e-01 </a:t>
            </a:r>
          </a:p>
          <a:p>
            <a:r>
              <a:rPr lang="is-IS" sz="2400" dirty="0">
                <a:solidFill>
                  <a:srgbClr val="000000"/>
                </a:solidFill>
                <a:latin typeface="Times New Roman" panose="02020603050405020304" pitchFamily="18" charset="0"/>
                <a:cs typeface="Times New Roman" panose="02020603050405020304" pitchFamily="18" charset="0"/>
              </a:rPr>
              <a:t>            -7.00940e-02 </a:t>
            </a:r>
          </a:p>
          <a:p>
            <a:r>
              <a:rPr lang="is-IS" sz="2400" dirty="0">
                <a:solidFill>
                  <a:srgbClr val="000000"/>
                </a:solidFill>
                <a:latin typeface="Times New Roman" panose="02020603050405020304" pitchFamily="18" charset="0"/>
                <a:cs typeface="Times New Roman" panose="02020603050405020304" pitchFamily="18" charset="0"/>
              </a:rPr>
              <a:t>            -1.14437e-02 </a:t>
            </a:r>
          </a:p>
          <a:p>
            <a:r>
              <a:rPr lang="is-IS" sz="2400" dirty="0">
                <a:solidFill>
                  <a:srgbClr val="000000"/>
                </a:solidFill>
                <a:latin typeface="Times New Roman" panose="02020603050405020304" pitchFamily="18" charset="0"/>
                <a:cs typeface="Times New Roman" panose="02020603050405020304" pitchFamily="18" charset="0"/>
              </a:rPr>
              <a:t>             3.87739e-02 </a:t>
            </a:r>
          </a:p>
          <a:p>
            <a:r>
              <a:rPr lang="is-IS" sz="2400" dirty="0">
                <a:solidFill>
                  <a:srgbClr val="000000"/>
                </a:solidFill>
                <a:latin typeface="Times New Roman" panose="02020603050405020304" pitchFamily="18" charset="0"/>
                <a:cs typeface="Times New Roman" panose="02020603050405020304" pitchFamily="18" charset="0"/>
              </a:rPr>
              <a:t>             3.50937e-02 </a:t>
            </a:r>
          </a:p>
          <a:p>
            <a:r>
              <a:rPr lang="is-IS" sz="2400" dirty="0">
                <a:solidFill>
                  <a:srgbClr val="000000"/>
                </a:solidFill>
                <a:latin typeface="Times New Roman" panose="02020603050405020304" pitchFamily="18" charset="0"/>
                <a:cs typeface="Times New Roman" panose="02020603050405020304" pitchFamily="18" charset="0"/>
              </a:rPr>
              <a:t>            -2.23406e-02 </a:t>
            </a:r>
            <a:endParaRPr lang="is-IS" sz="2400" dirty="0">
              <a:solidFill>
                <a:srgbClr val="000000"/>
              </a:solidFill>
              <a:effectLst/>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B485C9D3-523D-43D1-81DC-4B7FFEB7AD39}"/>
                  </a:ext>
                </a:extLst>
              </p:cNvPr>
              <p:cNvSpPr/>
              <p:nvPr/>
            </p:nvSpPr>
            <p:spPr>
              <a:xfrm>
                <a:off x="205584" y="3026220"/>
                <a:ext cx="1154300" cy="3426579"/>
              </a:xfrm>
              <a:prstGeom prst="rect">
                <a:avLst/>
              </a:prstGeom>
            </p:spPr>
            <p:txBody>
              <a:bodyPr wrap="square">
                <a:spAutoFit/>
              </a:bodyPr>
              <a:lstStyle/>
              <a:p>
                <a:pPr>
                  <a:lnSpc>
                    <a:spcPts val="2600"/>
                  </a:lnSpc>
                </a:pPr>
                <a:r>
                  <a:rPr lang="en-US" sz="2000" dirty="0" err="1">
                    <a:latin typeface="Times New Roman" panose="02020603050405020304" pitchFamily="18" charset="0"/>
                    <a:cs typeface="Times New Roman" panose="02020603050405020304" pitchFamily="18" charset="0"/>
                  </a:rPr>
                  <a:t>D</a:t>
                </a:r>
                <a:r>
                  <a:rPr lang="en-US" sz="2000" baseline="-25000" dirty="0" err="1">
                    <a:latin typeface="Times New Roman" panose="02020603050405020304" pitchFamily="18" charset="0"/>
                    <a:cs typeface="Times New Roman" panose="02020603050405020304" pitchFamily="18" charset="0"/>
                  </a:rPr>
                  <a:t>p</a:t>
                </a:r>
                <a:endParaRPr lang="en-US" sz="2000" baseline="-25000" dirty="0">
                  <a:latin typeface="Times New Roman" panose="02020603050405020304" pitchFamily="18" charset="0"/>
                  <a:cs typeface="Times New Roman" panose="02020603050405020304" pitchFamily="18" charset="0"/>
                </a:endParaRPr>
              </a:p>
              <a:p>
                <a:pPr>
                  <a:lnSpc>
                    <a:spcPts val="2600"/>
                  </a:lnSpc>
                </a:pPr>
                <a:r>
                  <a:rPr lang="en-US" sz="2000" dirty="0" err="1">
                    <a:latin typeface="Times New Roman" panose="02020603050405020304" pitchFamily="18" charset="0"/>
                    <a:cs typeface="Times New Roman" panose="02020603050405020304" pitchFamily="18" charset="0"/>
                  </a:rPr>
                  <a:t>U</a:t>
                </a:r>
                <a:r>
                  <a:rPr lang="en-US" sz="2000" baseline="-25000" dirty="0" err="1">
                    <a:latin typeface="Times New Roman" panose="02020603050405020304" pitchFamily="18" charset="0"/>
                    <a:cs typeface="Times New Roman" panose="02020603050405020304" pitchFamily="18" charset="0"/>
                  </a:rPr>
                  <a:t>inlet</a:t>
                </a:r>
                <a:endParaRPr lang="en-US" sz="2000" dirty="0">
                  <a:latin typeface="Times New Roman" panose="02020603050405020304" pitchFamily="18" charset="0"/>
                  <a:cs typeface="Times New Roman" panose="02020603050405020304" pitchFamily="18" charset="0"/>
                </a:endParaRPr>
              </a:p>
              <a:p>
                <a:pPr>
                  <a:lnSpc>
                    <a:spcPts val="2600"/>
                  </a:lnSpc>
                </a:pPr>
                <a:r>
                  <a:rPr lang="en-US" sz="2000" dirty="0">
                    <a:latin typeface="Times New Roman" panose="02020603050405020304" pitchFamily="18" charset="0"/>
                    <a:cs typeface="Times New Roman" panose="02020603050405020304" pitchFamily="18" charset="0"/>
                  </a:rPr>
                  <a:t>e </a:t>
                </a:r>
                <a:r>
                  <a:rPr lang="en-US" sz="2000" baseline="-25000" dirty="0" err="1">
                    <a:latin typeface="Times New Roman" panose="02020603050405020304" pitchFamily="18" charset="0"/>
                    <a:cs typeface="Times New Roman" panose="02020603050405020304" pitchFamily="18" charset="0"/>
                  </a:rPr>
                  <a:t>p,n</a:t>
                </a:r>
                <a:endParaRPr lang="en-US" sz="2000" dirty="0">
                  <a:latin typeface="Times New Roman" panose="02020603050405020304" pitchFamily="18" charset="0"/>
                  <a:cs typeface="Times New Roman" panose="02020603050405020304" pitchFamily="18" charset="0"/>
                </a:endParaRPr>
              </a:p>
              <a:p>
                <a:pPr>
                  <a:lnSpc>
                    <a:spcPts val="2600"/>
                  </a:lnSpc>
                </a:pPr>
                <a:r>
                  <a:rPr lang="en-US" sz="2000" dirty="0">
                    <a:latin typeface="Times New Roman" panose="02020603050405020304" pitchFamily="18" charset="0"/>
                    <a:cs typeface="Times New Roman" panose="02020603050405020304" pitchFamily="18" charset="0"/>
                  </a:rPr>
                  <a:t>e </a:t>
                </a:r>
                <a:r>
                  <a:rPr lang="en-US" sz="2000" baseline="-25000" dirty="0" err="1">
                    <a:latin typeface="Times New Roman" panose="02020603050405020304" pitchFamily="18" charset="0"/>
                    <a:cs typeface="Times New Roman" panose="02020603050405020304" pitchFamily="18" charset="0"/>
                  </a:rPr>
                  <a:t>w,n</a:t>
                </a:r>
                <a:endParaRPr lang="en-US" sz="2000" dirty="0">
                  <a:latin typeface="Times New Roman" panose="02020603050405020304" pitchFamily="18" charset="0"/>
                  <a:cs typeface="Times New Roman" panose="02020603050405020304" pitchFamily="18" charset="0"/>
                </a:endParaRPr>
              </a:p>
              <a:p>
                <a:pPr>
                  <a:lnSpc>
                    <a:spcPts val="2600"/>
                  </a:lnSpc>
                </a:pPr>
                <a:r>
                  <a:rPr lang="en-US" sz="2000" dirty="0">
                    <a:latin typeface="Times New Roman" panose="02020603050405020304" pitchFamily="18" charset="0"/>
                    <a:cs typeface="Times New Roman" panose="02020603050405020304" pitchFamily="18" charset="0"/>
                  </a:rPr>
                  <a:t>KN</a:t>
                </a:r>
              </a:p>
              <a:p>
                <a:pPr>
                  <a:lnSpc>
                    <a:spcPts val="2600"/>
                  </a:lnSpc>
                </a:pPr>
                <a:r>
                  <a:rPr lang="en-US" sz="2000" dirty="0">
                    <a:latin typeface="Times New Roman" panose="02020603050405020304" pitchFamily="18" charset="0"/>
                    <a:cs typeface="Times New Roman" panose="02020603050405020304" pitchFamily="18" charset="0"/>
                  </a:rPr>
                  <a:t>KN_W</a:t>
                </a:r>
              </a:p>
              <a:p>
                <a:pPr>
                  <a:lnSpc>
                    <a:spcPts val="2600"/>
                  </a:lnSpc>
                </a:pPr>
                <a:r>
                  <a:rPr lang="en-US" sz="2000" dirty="0">
                    <a:latin typeface="Times New Roman" panose="02020603050405020304" pitchFamily="18" charset="0"/>
                    <a:cs typeface="Times New Roman" panose="02020603050405020304" pitchFamily="18" charset="0"/>
                  </a:rPr>
                  <a:t>MEW      </a:t>
                </a:r>
              </a:p>
              <a:p>
                <a:pPr>
                  <a:lnSpc>
                    <a:spcPts val="2600"/>
                  </a:lnSpc>
                </a:pPr>
                <a:r>
                  <a:rPr lang="en-US" sz="2000" dirty="0">
                    <a:latin typeface="Times New Roman" panose="02020603050405020304" pitchFamily="18" charset="0"/>
                    <a:cs typeface="Times New Roman" panose="02020603050405020304" pitchFamily="18" charset="0"/>
                  </a:rPr>
                  <a:t>MEW_W</a:t>
                </a:r>
              </a:p>
              <a:p>
                <a:pPr>
                  <a:lnSpc>
                    <a:spcPts val="2600"/>
                  </a:lnSpc>
                </a:pPr>
                <a14:m>
                  <m:oMathPara xmlns:m="http://schemas.openxmlformats.org/officeDocument/2006/math">
                    <m:oMathParaPr>
                      <m:jc m:val="left"/>
                    </m:oMathParaPr>
                    <m:oMath xmlns:m="http://schemas.openxmlformats.org/officeDocument/2006/math">
                      <m:r>
                        <a:rPr lang="mr-IN" sz="2000" i="1">
                          <a:latin typeface="Cambria Math" charset="0"/>
                          <a:ea typeface="Cambria Math" charset="0"/>
                          <a:cs typeface="Cambria Math" charset="0"/>
                        </a:rPr>
                        <m:t>𝜇</m:t>
                      </m:r>
                      <m:r>
                        <m:rPr>
                          <m:sty m:val="p"/>
                        </m:rPr>
                        <a:rPr lang="en-US" sz="2000" baseline="-25000">
                          <a:latin typeface="Cambria Math" charset="0"/>
                          <a:ea typeface="Cambria Math" charset="0"/>
                          <a:cs typeface="Cambria Math" charset="0"/>
                        </a:rPr>
                        <m:t>g</m:t>
                      </m:r>
                    </m:oMath>
                  </m:oMathPara>
                </a14:m>
                <a:endParaRPr lang="en-US" sz="2000" dirty="0">
                  <a:latin typeface="Times New Roman" panose="02020603050405020304" pitchFamily="18" charset="0"/>
                  <a:cs typeface="Times New Roman" panose="02020603050405020304" pitchFamily="18" charset="0"/>
                </a:endParaRPr>
              </a:p>
            </p:txBody>
          </p:sp>
        </mc:Choice>
        <mc:Fallback xmlns="">
          <p:sp>
            <p:nvSpPr>
              <p:cNvPr id="13" name="Rectangle 12">
                <a:extLst>
                  <a:ext uri="{FF2B5EF4-FFF2-40B4-BE49-F238E27FC236}">
                    <a16:creationId xmlns:a16="http://schemas.microsoft.com/office/drawing/2014/main" id="{B485C9D3-523D-43D1-81DC-4B7FFEB7AD39}"/>
                  </a:ext>
                </a:extLst>
              </p:cNvPr>
              <p:cNvSpPr>
                <a:spLocks noRot="1" noChangeAspect="1" noMove="1" noResize="1" noEditPoints="1" noAdjustHandles="1" noChangeArrowheads="1" noChangeShapeType="1" noTextEdit="1"/>
              </p:cNvSpPr>
              <p:nvPr/>
            </p:nvSpPr>
            <p:spPr>
              <a:xfrm>
                <a:off x="205584" y="3026220"/>
                <a:ext cx="1154300" cy="3426579"/>
              </a:xfrm>
              <a:prstGeom prst="rect">
                <a:avLst/>
              </a:prstGeom>
              <a:blipFill>
                <a:blip r:embed="rId4"/>
                <a:stretch>
                  <a:fillRect l="-5820" t="-710" r="-7937"/>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EFEB73C3-010D-4699-AF53-44465DB6F641}"/>
              </a:ext>
            </a:extLst>
          </p:cNvPr>
          <p:cNvSpPr>
            <a:spLocks noGrp="1"/>
          </p:cNvSpPr>
          <p:nvPr>
            <p:ph type="sldNum" sz="quarter" idx="12"/>
          </p:nvPr>
        </p:nvSpPr>
        <p:spPr/>
        <p:txBody>
          <a:bodyPr/>
          <a:lstStyle/>
          <a:p>
            <a:fld id="{0EE47520-9F46-3846-B147-B51CBCCE15E4}" type="slidenum">
              <a:rPr lang="en-US" smtClean="0"/>
              <a:t>17</a:t>
            </a:fld>
            <a:endParaRPr lang="en-US"/>
          </a:p>
        </p:txBody>
      </p:sp>
    </p:spTree>
    <p:extLst>
      <p:ext uri="{BB962C8B-B14F-4D97-AF65-F5344CB8AC3E}">
        <p14:creationId xmlns:p14="http://schemas.microsoft.com/office/powerpoint/2010/main" val="2832377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38273" y="1209858"/>
            <a:ext cx="5143500" cy="369332"/>
          </a:xfrm>
          <a:prstGeom prst="rect">
            <a:avLst/>
          </a:prstGeom>
          <a:noFill/>
        </p:spPr>
        <p:txBody>
          <a:bodyPr wrap="square" rtlCol="0">
            <a:spAutoFit/>
          </a:bodyPr>
          <a:lstStyle/>
          <a:p>
            <a:r>
              <a:rPr lang="en-US" dirty="0">
                <a:latin typeface="Arial" charset="0"/>
              </a:rPr>
              <a:t>Normal distribution, </a:t>
            </a:r>
            <a:r>
              <a:rPr lang="en-US" dirty="0">
                <a:solidFill>
                  <a:srgbClr val="FF0000"/>
                </a:solidFill>
                <a:latin typeface="Arial" charset="0"/>
              </a:rPr>
              <a:t>LHS</a:t>
            </a:r>
            <a:r>
              <a:rPr lang="en-US" dirty="0">
                <a:latin typeface="Arial" charset="0"/>
              </a:rPr>
              <a:t>, </a:t>
            </a:r>
            <a:r>
              <a:rPr lang="en-US" dirty="0">
                <a:solidFill>
                  <a:srgbClr val="FF0000"/>
                </a:solidFill>
                <a:latin typeface="Arial" charset="0"/>
              </a:rPr>
              <a:t>sample size = 100,000</a:t>
            </a:r>
          </a:p>
        </p:txBody>
      </p:sp>
      <p:sp>
        <p:nvSpPr>
          <p:cNvPr id="14" name="TextBox 13"/>
          <p:cNvSpPr txBox="1"/>
          <p:nvPr/>
        </p:nvSpPr>
        <p:spPr>
          <a:xfrm>
            <a:off x="304297" y="1823932"/>
            <a:ext cx="7627591" cy="369332"/>
          </a:xfrm>
          <a:prstGeom prst="rect">
            <a:avLst/>
          </a:prstGeom>
          <a:noFill/>
        </p:spPr>
        <p:txBody>
          <a:bodyPr wrap="square" rtlCol="0">
            <a:spAutoFit/>
          </a:bodyPr>
          <a:lstStyle/>
          <a:p>
            <a:r>
              <a:rPr lang="en-US" dirty="0">
                <a:latin typeface="Arial" charset="0"/>
              </a:rPr>
              <a:t>Response function - Max pressure difference across the bed </a:t>
            </a:r>
          </a:p>
        </p:txBody>
      </p:sp>
      <p:sp>
        <p:nvSpPr>
          <p:cNvPr id="12" name="Title 1"/>
          <p:cNvSpPr>
            <a:spLocks noGrp="1"/>
          </p:cNvSpPr>
          <p:nvPr>
            <p:ph type="title"/>
          </p:nvPr>
        </p:nvSpPr>
        <p:spPr>
          <a:xfrm>
            <a:off x="238273" y="327982"/>
            <a:ext cx="11334601" cy="1325563"/>
          </a:xfrm>
        </p:spPr>
        <p:txBody>
          <a:bodyPr>
            <a:normAutofit/>
          </a:bodyPr>
          <a:lstStyle/>
          <a:p>
            <a:r>
              <a:rPr lang="en-US" sz="3600" dirty="0">
                <a:solidFill>
                  <a:schemeClr val="accent1">
                    <a:lumMod val="75000"/>
                  </a:schemeClr>
                </a:solidFill>
                <a:latin typeface="Arial" charset="0"/>
                <a:ea typeface="Arial" charset="0"/>
                <a:cs typeface="Arial" charset="0"/>
              </a:rPr>
              <a:t>Dakota-</a:t>
            </a:r>
            <a:r>
              <a:rPr lang="en-US" sz="3600" dirty="0">
                <a:solidFill>
                  <a:srgbClr val="FF0000"/>
                </a:solidFill>
                <a:latin typeface="Arial" charset="0"/>
                <a:ea typeface="Arial" charset="0"/>
                <a:cs typeface="Arial" charset="0"/>
              </a:rPr>
              <a:t>ML</a:t>
            </a:r>
            <a:r>
              <a:rPr lang="en-US" sz="3600" dirty="0">
                <a:solidFill>
                  <a:schemeClr val="accent1">
                    <a:lumMod val="75000"/>
                  </a:schemeClr>
                </a:solidFill>
                <a:latin typeface="Arial" charset="0"/>
                <a:ea typeface="Arial" charset="0"/>
                <a:cs typeface="Arial" charset="0"/>
              </a:rPr>
              <a:t> results: Flow in a fluidized bed </a:t>
            </a:r>
            <a:endParaRPr lang="en-US" sz="36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0530" y="3246974"/>
            <a:ext cx="4377393" cy="3283044"/>
          </a:xfrm>
          <a:prstGeom prst="rect">
            <a:avLst/>
          </a:prstGeom>
        </p:spPr>
      </p:pic>
      <p:sp>
        <p:nvSpPr>
          <p:cNvPr id="17" name="Rectangle 16"/>
          <p:cNvSpPr/>
          <p:nvPr/>
        </p:nvSpPr>
        <p:spPr>
          <a:xfrm>
            <a:off x="6909769" y="4052077"/>
            <a:ext cx="1622560" cy="646331"/>
          </a:xfrm>
          <a:prstGeom prst="rect">
            <a:avLst/>
          </a:prstGeom>
        </p:spPr>
        <p:txBody>
          <a:bodyPr wrap="none">
            <a:spAutoFit/>
          </a:bodyPr>
          <a:lstStyle/>
          <a:p>
            <a:r>
              <a:rPr lang="en-US" b="1" dirty="0"/>
              <a:t>DNN</a:t>
            </a:r>
            <a:endParaRPr lang="en-US" dirty="0"/>
          </a:p>
          <a:p>
            <a:r>
              <a:rPr lang="en-US" dirty="0"/>
              <a:t>Variance = 0.96</a:t>
            </a:r>
          </a:p>
        </p:txBody>
      </p:sp>
      <p:sp>
        <p:nvSpPr>
          <p:cNvPr id="24" name="Rectangle 23"/>
          <p:cNvSpPr/>
          <p:nvPr/>
        </p:nvSpPr>
        <p:spPr>
          <a:xfrm>
            <a:off x="95298" y="2736759"/>
            <a:ext cx="1719117" cy="584775"/>
          </a:xfrm>
          <a:prstGeom prst="rect">
            <a:avLst/>
          </a:prstGeom>
        </p:spPr>
        <p:txBody>
          <a:bodyPr wrap="square">
            <a:spAutoFit/>
          </a:bodyPr>
          <a:lstStyle/>
          <a:p>
            <a:r>
              <a:rPr lang="is-IS" sz="1600" dirty="0">
                <a:solidFill>
                  <a:srgbClr val="000000"/>
                </a:solidFill>
                <a:latin typeface="Menlo" charset="0"/>
              </a:rPr>
              <a:t>Mean:     </a:t>
            </a:r>
          </a:p>
          <a:p>
            <a:r>
              <a:rPr lang="is-IS" sz="1600" dirty="0">
                <a:solidFill>
                  <a:srgbClr val="000000"/>
                </a:solidFill>
                <a:latin typeface="Menlo" charset="0"/>
              </a:rPr>
              <a:t>Std:   </a:t>
            </a:r>
          </a:p>
        </p:txBody>
      </p:sp>
      <p:sp>
        <p:nvSpPr>
          <p:cNvPr id="25" name="Rectangle 24"/>
          <p:cNvSpPr/>
          <p:nvPr/>
        </p:nvSpPr>
        <p:spPr>
          <a:xfrm>
            <a:off x="3485411" y="3449853"/>
            <a:ext cx="2900594" cy="1477328"/>
          </a:xfrm>
          <a:prstGeom prst="rect">
            <a:avLst/>
          </a:prstGeom>
        </p:spPr>
        <p:txBody>
          <a:bodyPr wrap="square">
            <a:spAutoFit/>
          </a:bodyPr>
          <a:lstStyle/>
          <a:p>
            <a:r>
              <a:rPr lang="en-US" b="1" dirty="0"/>
              <a:t>Deep Neural Network</a:t>
            </a:r>
          </a:p>
          <a:p>
            <a:r>
              <a:rPr lang="en-US" dirty="0"/>
              <a:t>(training sample size=400, </a:t>
            </a:r>
          </a:p>
          <a:p>
            <a:r>
              <a:rPr lang="en-US" dirty="0"/>
              <a:t>N(0.8,0.07), </a:t>
            </a:r>
            <a:r>
              <a:rPr lang="mr-IN" dirty="0"/>
              <a:t>…</a:t>
            </a:r>
            <a:r>
              <a:rPr lang="en-US" dirty="0"/>
              <a:t>..</a:t>
            </a:r>
          </a:p>
          <a:p>
            <a:r>
              <a:rPr lang="en-US" dirty="0"/>
              <a:t>Testing sample size = 100 </a:t>
            </a:r>
          </a:p>
          <a:p>
            <a:r>
              <a:rPr lang="en-US" dirty="0"/>
              <a:t>N(0.8,0.07), </a:t>
            </a:r>
            <a:r>
              <a:rPr lang="mr-IN" dirty="0"/>
              <a:t>…</a:t>
            </a:r>
            <a:r>
              <a:rPr lang="en-US" dirty="0"/>
              <a:t>.  </a:t>
            </a:r>
          </a:p>
        </p:txBody>
      </p:sp>
      <p:sp>
        <p:nvSpPr>
          <p:cNvPr id="30" name="Rectangle 29"/>
          <p:cNvSpPr/>
          <p:nvPr/>
        </p:nvSpPr>
        <p:spPr>
          <a:xfrm>
            <a:off x="1098939" y="2692118"/>
            <a:ext cx="4997061" cy="719694"/>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511595" y="2727179"/>
            <a:ext cx="2613580" cy="646331"/>
          </a:xfrm>
          <a:prstGeom prst="rect">
            <a:avLst/>
          </a:prstGeom>
        </p:spPr>
        <p:txBody>
          <a:bodyPr wrap="square">
            <a:spAutoFit/>
          </a:bodyPr>
          <a:lstStyle/>
          <a:p>
            <a:r>
              <a:rPr lang="is-IS" dirty="0">
                <a:solidFill>
                  <a:srgbClr val="000000"/>
                </a:solidFill>
                <a:latin typeface="Menlo" charset="0"/>
              </a:rPr>
              <a:t>1.5294216466e+04</a:t>
            </a:r>
          </a:p>
          <a:p>
            <a:r>
              <a:rPr lang="is-IS" dirty="0">
                <a:solidFill>
                  <a:srgbClr val="000000"/>
                </a:solidFill>
                <a:latin typeface="Menlo" charset="0"/>
              </a:rPr>
              <a:t>2.7316445141e+03</a:t>
            </a:r>
          </a:p>
        </p:txBody>
      </p:sp>
      <p:sp>
        <p:nvSpPr>
          <p:cNvPr id="18" name="Rectangle 17"/>
          <p:cNvSpPr/>
          <p:nvPr/>
        </p:nvSpPr>
        <p:spPr>
          <a:xfrm>
            <a:off x="1098939" y="2702787"/>
            <a:ext cx="1997663" cy="646331"/>
          </a:xfrm>
          <a:prstGeom prst="rect">
            <a:avLst/>
          </a:prstGeom>
        </p:spPr>
        <p:txBody>
          <a:bodyPr wrap="none">
            <a:spAutoFit/>
          </a:bodyPr>
          <a:lstStyle/>
          <a:p>
            <a:r>
              <a:rPr lang="is-IS" dirty="0">
                <a:solidFill>
                  <a:srgbClr val="000000"/>
                </a:solidFill>
                <a:latin typeface="Menlo" charset="0"/>
              </a:rPr>
              <a:t>1.53791e+04  </a:t>
            </a:r>
          </a:p>
          <a:p>
            <a:r>
              <a:rPr lang="is-IS" dirty="0">
                <a:solidFill>
                  <a:srgbClr val="000000"/>
                </a:solidFill>
                <a:latin typeface="Menlo" charset="0"/>
              </a:rPr>
              <a:t>2.99497e+03</a:t>
            </a:r>
            <a:endParaRPr lang="is-IS" dirty="0">
              <a:solidFill>
                <a:srgbClr val="000000"/>
              </a:solidFill>
              <a:effectLst/>
              <a:latin typeface="Menlo" charset="0"/>
            </a:endParaRPr>
          </a:p>
        </p:txBody>
      </p:sp>
      <p:sp>
        <p:nvSpPr>
          <p:cNvPr id="19" name="Rectangle 18"/>
          <p:cNvSpPr/>
          <p:nvPr/>
        </p:nvSpPr>
        <p:spPr>
          <a:xfrm>
            <a:off x="1047994" y="3456051"/>
            <a:ext cx="2366319" cy="923330"/>
          </a:xfrm>
          <a:prstGeom prst="rect">
            <a:avLst/>
          </a:prstGeom>
        </p:spPr>
        <p:txBody>
          <a:bodyPr wrap="square">
            <a:spAutoFit/>
          </a:bodyPr>
          <a:lstStyle/>
          <a:p>
            <a:r>
              <a:rPr lang="en-US" b="1" dirty="0"/>
              <a:t>global regression </a:t>
            </a:r>
          </a:p>
          <a:p>
            <a:r>
              <a:rPr lang="en-US" b="1" dirty="0"/>
              <a:t>orthogonal polynomial </a:t>
            </a:r>
          </a:p>
          <a:p>
            <a:r>
              <a:rPr lang="en-US" b="1" dirty="0"/>
              <a:t>Approximation</a:t>
            </a:r>
          </a:p>
        </p:txBody>
      </p:sp>
      <p:sp>
        <p:nvSpPr>
          <p:cNvPr id="3" name="Slide Number Placeholder 2">
            <a:extLst>
              <a:ext uri="{FF2B5EF4-FFF2-40B4-BE49-F238E27FC236}">
                <a16:creationId xmlns:a16="http://schemas.microsoft.com/office/drawing/2014/main" id="{9B6371F4-A723-43E8-ABA9-7E3E84706A1D}"/>
              </a:ext>
            </a:extLst>
          </p:cNvPr>
          <p:cNvSpPr>
            <a:spLocks noGrp="1"/>
          </p:cNvSpPr>
          <p:nvPr>
            <p:ph type="sldNum" sz="quarter" idx="12"/>
          </p:nvPr>
        </p:nvSpPr>
        <p:spPr/>
        <p:txBody>
          <a:bodyPr/>
          <a:lstStyle/>
          <a:p>
            <a:fld id="{0EE47520-9F46-3846-B147-B51CBCCE15E4}" type="slidenum">
              <a:rPr lang="en-US" smtClean="0"/>
              <a:t>18</a:t>
            </a:fld>
            <a:endParaRPr lang="en-US"/>
          </a:p>
        </p:txBody>
      </p:sp>
      <p:sp>
        <p:nvSpPr>
          <p:cNvPr id="5" name="Rectangle 4">
            <a:extLst>
              <a:ext uri="{FF2B5EF4-FFF2-40B4-BE49-F238E27FC236}">
                <a16:creationId xmlns:a16="http://schemas.microsoft.com/office/drawing/2014/main" id="{1CC74C42-E86D-4087-9D30-31D498D5DADC}"/>
              </a:ext>
            </a:extLst>
          </p:cNvPr>
          <p:cNvSpPr/>
          <p:nvPr/>
        </p:nvSpPr>
        <p:spPr>
          <a:xfrm>
            <a:off x="710303" y="4483660"/>
            <a:ext cx="3361966" cy="2308324"/>
          </a:xfrm>
          <a:prstGeom prst="rect">
            <a:avLst/>
          </a:prstGeom>
        </p:spPr>
        <p:txBody>
          <a:bodyPr wrap="square">
            <a:spAutoFit/>
          </a:bodyPr>
          <a:lstStyle/>
          <a:p>
            <a:r>
              <a:rPr lang="en-US" dirty="0"/>
              <a:t> 1.5854484429e+04 </a:t>
            </a:r>
          </a:p>
          <a:p>
            <a:r>
              <a:rPr lang="en-US" dirty="0"/>
              <a:t>+ 5.1191312475e+03  </a:t>
            </a:r>
            <a:r>
              <a:rPr lang="en-US" dirty="0" err="1">
                <a:latin typeface="Times New Roman" panose="02020603050405020304" pitchFamily="18" charset="0"/>
                <a:cs typeface="Times New Roman" panose="02020603050405020304" pitchFamily="18" charset="0"/>
              </a:rPr>
              <a:t>D</a:t>
            </a:r>
            <a:r>
              <a:rPr lang="en-US" baseline="-25000" dirty="0" err="1">
                <a:latin typeface="Times New Roman" panose="02020603050405020304" pitchFamily="18" charset="0"/>
                <a:cs typeface="Times New Roman" panose="02020603050405020304" pitchFamily="18" charset="0"/>
              </a:rPr>
              <a:t>p</a:t>
            </a:r>
            <a:endParaRPr lang="en-US" dirty="0"/>
          </a:p>
          <a:p>
            <a:r>
              <a:rPr lang="en-US" dirty="0"/>
              <a:t>  -5.6223801405e+02  </a:t>
            </a:r>
            <a:r>
              <a:rPr lang="en-US" dirty="0" err="1">
                <a:latin typeface="Times New Roman" panose="02020603050405020304" pitchFamily="18" charset="0"/>
                <a:cs typeface="Times New Roman" panose="02020603050405020304" pitchFamily="18" charset="0"/>
              </a:rPr>
              <a:t>U</a:t>
            </a:r>
            <a:r>
              <a:rPr lang="en-US" baseline="-25000" dirty="0" err="1">
                <a:latin typeface="Times New Roman" panose="02020603050405020304" pitchFamily="18" charset="0"/>
                <a:cs typeface="Times New Roman" panose="02020603050405020304" pitchFamily="18" charset="0"/>
              </a:rPr>
              <a:t>inlet</a:t>
            </a:r>
            <a:endParaRPr lang="en-US" dirty="0"/>
          </a:p>
          <a:p>
            <a:r>
              <a:rPr lang="en-US" dirty="0"/>
              <a:t> + 1.0102024535e+02  </a:t>
            </a:r>
            <a:r>
              <a:rPr lang="en-US" dirty="0">
                <a:latin typeface="Times New Roman" panose="02020603050405020304" pitchFamily="18" charset="0"/>
                <a:cs typeface="Times New Roman" panose="02020603050405020304" pitchFamily="18" charset="0"/>
              </a:rPr>
              <a:t>e </a:t>
            </a:r>
            <a:r>
              <a:rPr lang="en-US" baseline="-25000" dirty="0" err="1">
                <a:latin typeface="Times New Roman" panose="02020603050405020304" pitchFamily="18" charset="0"/>
                <a:cs typeface="Times New Roman" panose="02020603050405020304" pitchFamily="18" charset="0"/>
              </a:rPr>
              <a:t>p,n</a:t>
            </a:r>
            <a:endParaRPr lang="en-US" dirty="0"/>
          </a:p>
          <a:p>
            <a:r>
              <a:rPr lang="en-US" dirty="0"/>
              <a:t> + 1.1853996506e+02  </a:t>
            </a:r>
            <a:r>
              <a:rPr lang="en-US" dirty="0">
                <a:latin typeface="Times New Roman" panose="02020603050405020304" pitchFamily="18" charset="0"/>
                <a:cs typeface="Times New Roman" panose="02020603050405020304" pitchFamily="18" charset="0"/>
              </a:rPr>
              <a:t>e </a:t>
            </a:r>
            <a:r>
              <a:rPr lang="en-US" baseline="-25000" dirty="0" err="1">
                <a:latin typeface="Times New Roman" panose="02020603050405020304" pitchFamily="18" charset="0"/>
                <a:cs typeface="Times New Roman" panose="02020603050405020304" pitchFamily="18" charset="0"/>
              </a:rPr>
              <a:t>w,n</a:t>
            </a:r>
            <a:endParaRPr lang="en-US" dirty="0"/>
          </a:p>
          <a:p>
            <a:r>
              <a:rPr lang="en-US" dirty="0"/>
              <a:t>+  5.2048560208e+02  </a:t>
            </a:r>
            <a:r>
              <a:rPr lang="en-US" dirty="0" err="1">
                <a:latin typeface="Times New Roman" panose="02020603050405020304" pitchFamily="18" charset="0"/>
                <a:cs typeface="Times New Roman" panose="02020603050405020304" pitchFamily="18" charset="0"/>
              </a:rPr>
              <a:t>D</a:t>
            </a:r>
            <a:r>
              <a:rPr lang="en-US" baseline="-25000" dirty="0" err="1">
                <a:latin typeface="Times New Roman" panose="02020603050405020304" pitchFamily="18" charset="0"/>
                <a:cs typeface="Times New Roman" panose="02020603050405020304" pitchFamily="18" charset="0"/>
              </a:rPr>
              <a:t>p</a:t>
            </a:r>
            <a:r>
              <a:rPr lang="en-US" dirty="0"/>
              <a:t>*</a:t>
            </a:r>
            <a:r>
              <a:rPr lang="en-US" dirty="0" err="1">
                <a:latin typeface="Times New Roman" panose="02020603050405020304" pitchFamily="18" charset="0"/>
                <a:cs typeface="Times New Roman" panose="02020603050405020304" pitchFamily="18" charset="0"/>
              </a:rPr>
              <a:t>D</a:t>
            </a:r>
            <a:r>
              <a:rPr lang="en-US" baseline="-25000" dirty="0" err="1">
                <a:latin typeface="Times New Roman" panose="02020603050405020304" pitchFamily="18" charset="0"/>
                <a:cs typeface="Times New Roman" panose="02020603050405020304" pitchFamily="18" charset="0"/>
              </a:rPr>
              <a:t>p</a:t>
            </a:r>
            <a:endParaRPr lang="en-US" dirty="0"/>
          </a:p>
          <a:p>
            <a:r>
              <a:rPr lang="en-US" dirty="0"/>
              <a:t>+  1.8268743945e+02  </a:t>
            </a:r>
            <a:r>
              <a:rPr lang="en-US" dirty="0" err="1">
                <a:latin typeface="Times New Roman" panose="02020603050405020304" pitchFamily="18" charset="0"/>
                <a:cs typeface="Times New Roman" panose="02020603050405020304" pitchFamily="18" charset="0"/>
              </a:rPr>
              <a:t>D</a:t>
            </a:r>
            <a:r>
              <a:rPr lang="en-US" baseline="-25000" dirty="0" err="1">
                <a:latin typeface="Times New Roman" panose="02020603050405020304" pitchFamily="18" charset="0"/>
                <a:cs typeface="Times New Roman" panose="02020603050405020304" pitchFamily="18" charset="0"/>
              </a:rPr>
              <a:t>p</a:t>
            </a:r>
            <a:r>
              <a:rPr lang="en-US" dirty="0"/>
              <a: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U</a:t>
            </a:r>
            <a:r>
              <a:rPr lang="en-US" baseline="-25000" dirty="0" err="1">
                <a:latin typeface="Times New Roman" panose="02020603050405020304" pitchFamily="18" charset="0"/>
                <a:cs typeface="Times New Roman" panose="02020603050405020304" pitchFamily="18" charset="0"/>
              </a:rPr>
              <a:t>inlet</a:t>
            </a:r>
            <a:r>
              <a:rPr lang="en-US" dirty="0"/>
              <a:t> </a:t>
            </a:r>
          </a:p>
          <a:p>
            <a:r>
              <a:rPr lang="en-US" dirty="0"/>
              <a:t>+  1.8787829466e+02 </a:t>
            </a:r>
            <a:r>
              <a:rPr lang="en-US" dirty="0" err="1">
                <a:latin typeface="Times New Roman" panose="02020603050405020304" pitchFamily="18" charset="0"/>
                <a:cs typeface="Times New Roman" panose="02020603050405020304" pitchFamily="18" charset="0"/>
              </a:rPr>
              <a:t>U</a:t>
            </a:r>
            <a:r>
              <a:rPr lang="en-US" baseline="-25000" dirty="0" err="1">
                <a:latin typeface="Times New Roman" panose="02020603050405020304" pitchFamily="18" charset="0"/>
                <a:cs typeface="Times New Roman" panose="02020603050405020304" pitchFamily="18" charset="0"/>
              </a:rPr>
              <a:t>inlet</a:t>
            </a:r>
            <a:r>
              <a:rPr lang="en-US" baseline="-25000" dirty="0">
                <a:latin typeface="Times New Roman" panose="02020603050405020304" pitchFamily="18" charset="0"/>
                <a:cs typeface="Times New Roman" panose="02020603050405020304" pitchFamily="18" charset="0"/>
              </a:rPr>
              <a:t> </a:t>
            </a:r>
            <a:r>
              <a:rPr lang="en-US" dirty="0"/>
              <a: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U</a:t>
            </a:r>
            <a:r>
              <a:rPr lang="en-US" baseline="-25000" dirty="0" err="1">
                <a:latin typeface="Times New Roman" panose="02020603050405020304" pitchFamily="18" charset="0"/>
                <a:cs typeface="Times New Roman" panose="02020603050405020304" pitchFamily="18" charset="0"/>
              </a:rPr>
              <a:t>inlet</a:t>
            </a:r>
            <a:endParaRPr lang="en-US" dirty="0"/>
          </a:p>
        </p:txBody>
      </p:sp>
    </p:spTree>
    <p:extLst>
      <p:ext uri="{BB962C8B-B14F-4D97-AF65-F5344CB8AC3E}">
        <p14:creationId xmlns:p14="http://schemas.microsoft.com/office/powerpoint/2010/main" val="1048305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Shape 312"/>
          <p:cNvSpPr txBox="1">
            <a:spLocks noGrp="1"/>
          </p:cNvSpPr>
          <p:nvPr>
            <p:ph type="title"/>
          </p:nvPr>
        </p:nvSpPr>
        <p:spPr>
          <a:xfrm>
            <a:off x="2152650" y="365126"/>
            <a:ext cx="7886700" cy="1062978"/>
          </a:xfrm>
          <a:prstGeom prst="rect">
            <a:avLst/>
          </a:prstGeom>
          <a:noFill/>
          <a:ln>
            <a:noFill/>
          </a:ln>
        </p:spPr>
        <p:txBody>
          <a:bodyPr vert="horz" lIns="91425" tIns="45700" rIns="91425" bIns="45700" rtlCol="0" anchor="ctr" anchorCtr="0">
            <a:noAutofit/>
          </a:bodyPr>
          <a:lstStyle/>
          <a:p>
            <a:pPr lvl="0" algn="ctr">
              <a:lnSpc>
                <a:spcPct val="100000"/>
              </a:lnSpc>
              <a:buSzPct val="25000"/>
            </a:pPr>
            <a:r>
              <a:rPr lang="en-US" sz="3200" b="1" dirty="0">
                <a:solidFill>
                  <a:schemeClr val="accent6">
                    <a:lumMod val="50000"/>
                  </a:schemeClr>
                </a:solidFill>
              </a:rPr>
              <a:t>Acknowledgement</a:t>
            </a:r>
            <a:r>
              <a:rPr lang="en-US" sz="2800" b="1" dirty="0">
                <a:solidFill>
                  <a:srgbClr val="92D050"/>
                </a:solidFill>
              </a:rPr>
              <a:t> </a:t>
            </a:r>
          </a:p>
        </p:txBody>
      </p:sp>
      <p:pic>
        <p:nvPicPr>
          <p:cNvPr id="313" name="Shape 313"/>
          <p:cNvPicPr preferRelativeResize="0">
            <a:picLocks noGrp="1"/>
          </p:cNvPicPr>
          <p:nvPr>
            <p:ph type="body" idx="1"/>
          </p:nvPr>
        </p:nvPicPr>
        <p:blipFill rotWithShape="1">
          <a:blip r:embed="rId3">
            <a:alphaModFix/>
          </a:blip>
          <a:srcRect/>
          <a:stretch/>
        </p:blipFill>
        <p:spPr>
          <a:xfrm>
            <a:off x="790404" y="1556846"/>
            <a:ext cx="1993800" cy="1473299"/>
          </a:xfrm>
          <a:prstGeom prst="rect">
            <a:avLst/>
          </a:prstGeom>
          <a:noFill/>
          <a:ln>
            <a:noFill/>
          </a:ln>
        </p:spPr>
      </p:pic>
      <p:pic>
        <p:nvPicPr>
          <p:cNvPr id="315" name="Shape 315"/>
          <p:cNvPicPr preferRelativeResize="0"/>
          <p:nvPr/>
        </p:nvPicPr>
        <p:blipFill rotWithShape="1">
          <a:blip r:embed="rId4">
            <a:alphaModFix/>
          </a:blip>
          <a:srcRect t="5566"/>
          <a:stretch/>
        </p:blipFill>
        <p:spPr>
          <a:xfrm>
            <a:off x="129919" y="3133020"/>
            <a:ext cx="2984500" cy="1067380"/>
          </a:xfrm>
          <a:prstGeom prst="rect">
            <a:avLst/>
          </a:prstGeom>
          <a:noFill/>
          <a:ln>
            <a:noFill/>
          </a:ln>
        </p:spPr>
      </p:pic>
      <p:pic>
        <p:nvPicPr>
          <p:cNvPr id="316" name="Shape 316"/>
          <p:cNvPicPr preferRelativeResize="0"/>
          <p:nvPr/>
        </p:nvPicPr>
        <p:blipFill rotWithShape="1">
          <a:blip r:embed="rId5">
            <a:alphaModFix/>
          </a:blip>
          <a:srcRect/>
          <a:stretch/>
        </p:blipFill>
        <p:spPr>
          <a:xfrm>
            <a:off x="3286540" y="3133020"/>
            <a:ext cx="1851892" cy="1018540"/>
          </a:xfrm>
          <a:prstGeom prst="rect">
            <a:avLst/>
          </a:prstGeom>
          <a:noFill/>
          <a:ln>
            <a:noFill/>
          </a:ln>
        </p:spPr>
      </p:pic>
      <p:pic>
        <p:nvPicPr>
          <p:cNvPr id="317" name="Shape 317"/>
          <p:cNvPicPr preferRelativeResize="0"/>
          <p:nvPr/>
        </p:nvPicPr>
        <p:blipFill rotWithShape="1">
          <a:blip r:embed="rId6">
            <a:alphaModFix/>
          </a:blip>
          <a:srcRect t="-8667" r="51629"/>
          <a:stretch/>
        </p:blipFill>
        <p:spPr>
          <a:xfrm>
            <a:off x="5487802" y="3030889"/>
            <a:ext cx="1843231" cy="538307"/>
          </a:xfrm>
          <a:prstGeom prst="rect">
            <a:avLst/>
          </a:prstGeom>
          <a:noFill/>
          <a:ln>
            <a:noFill/>
          </a:ln>
        </p:spPr>
      </p:pic>
      <p:pic>
        <p:nvPicPr>
          <p:cNvPr id="318" name="Shape 318"/>
          <p:cNvPicPr preferRelativeResize="0"/>
          <p:nvPr/>
        </p:nvPicPr>
        <p:blipFill rotWithShape="1">
          <a:blip r:embed="rId7">
            <a:alphaModFix/>
          </a:blip>
          <a:srcRect/>
          <a:stretch/>
        </p:blipFill>
        <p:spPr>
          <a:xfrm>
            <a:off x="3286540" y="1446662"/>
            <a:ext cx="1594161" cy="1594161"/>
          </a:xfrm>
          <a:prstGeom prst="rect">
            <a:avLst/>
          </a:prstGeom>
          <a:noFill/>
          <a:ln>
            <a:noFill/>
          </a:ln>
        </p:spPr>
      </p:pic>
      <p:pic>
        <p:nvPicPr>
          <p:cNvPr id="319" name="Shape 319"/>
          <p:cNvPicPr preferRelativeResize="0"/>
          <p:nvPr/>
        </p:nvPicPr>
        <p:blipFill rotWithShape="1">
          <a:blip r:embed="rId6">
            <a:alphaModFix/>
          </a:blip>
          <a:srcRect l="48371" t="-6802" b="-1"/>
          <a:stretch/>
        </p:blipFill>
        <p:spPr>
          <a:xfrm>
            <a:off x="5529701" y="3629764"/>
            <a:ext cx="1662792" cy="447171"/>
          </a:xfrm>
          <a:prstGeom prst="rect">
            <a:avLst/>
          </a:prstGeom>
          <a:noFill/>
          <a:ln>
            <a:noFill/>
          </a:ln>
        </p:spPr>
      </p:pic>
      <p:pic>
        <p:nvPicPr>
          <p:cNvPr id="320" name="Shape 320"/>
          <p:cNvPicPr preferRelativeResize="0"/>
          <p:nvPr/>
        </p:nvPicPr>
        <p:blipFill rotWithShape="1">
          <a:blip r:embed="rId8">
            <a:alphaModFix/>
          </a:blip>
          <a:srcRect/>
          <a:stretch/>
        </p:blipFill>
        <p:spPr>
          <a:xfrm>
            <a:off x="7612193" y="3101122"/>
            <a:ext cx="2127131" cy="1159287"/>
          </a:xfrm>
          <a:prstGeom prst="rect">
            <a:avLst/>
          </a:prstGeom>
          <a:noFill/>
          <a:ln>
            <a:noFill/>
          </a:ln>
        </p:spPr>
      </p:pic>
      <p:sp>
        <p:nvSpPr>
          <p:cNvPr id="12" name="Text Placeholder 2"/>
          <p:cNvSpPr txBox="1">
            <a:spLocks/>
          </p:cNvSpPr>
          <p:nvPr/>
        </p:nvSpPr>
        <p:spPr>
          <a:xfrm>
            <a:off x="1622169" y="5460416"/>
            <a:ext cx="7886700" cy="7921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defRPr/>
            </a:pPr>
            <a:r>
              <a:rPr lang="en-US" dirty="0"/>
              <a:t>			  </a:t>
            </a:r>
            <a:r>
              <a:rPr lang="en-US" sz="4400" b="1" dirty="0">
                <a:solidFill>
                  <a:srgbClr val="C00000"/>
                </a:solidFill>
              </a:rPr>
              <a:t>Thank you </a:t>
            </a:r>
          </a:p>
        </p:txBody>
      </p:sp>
      <p:pic>
        <p:nvPicPr>
          <p:cNvPr id="13" name="Picture 12"/>
          <p:cNvPicPr>
            <a:picLocks noChangeAspect="1"/>
          </p:cNvPicPr>
          <p:nvPr/>
        </p:nvPicPr>
        <p:blipFill>
          <a:blip r:embed="rId9"/>
          <a:stretch>
            <a:fillRect/>
          </a:stretch>
        </p:blipFill>
        <p:spPr>
          <a:xfrm>
            <a:off x="5359578" y="1787646"/>
            <a:ext cx="2444718" cy="977887"/>
          </a:xfrm>
          <a:prstGeom prst="rect">
            <a:avLst/>
          </a:prstGeom>
        </p:spPr>
      </p:pic>
      <p:pic>
        <p:nvPicPr>
          <p:cNvPr id="3" name="Picture 2"/>
          <p:cNvPicPr>
            <a:picLocks noChangeAspect="1"/>
          </p:cNvPicPr>
          <p:nvPr/>
        </p:nvPicPr>
        <p:blipFill rotWithShape="1">
          <a:blip r:embed="rId10">
            <a:extLst>
              <a:ext uri="{28A0092B-C50C-407E-A947-70E740481C1C}">
                <a14:useLocalDpi xmlns:a14="http://schemas.microsoft.com/office/drawing/2010/main" val="0"/>
              </a:ext>
            </a:extLst>
          </a:blip>
          <a:srcRect l="7257" r="5371"/>
          <a:stretch/>
        </p:blipFill>
        <p:spPr>
          <a:xfrm>
            <a:off x="9865180" y="3183126"/>
            <a:ext cx="2209745" cy="847395"/>
          </a:xfrm>
          <a:prstGeom prst="rect">
            <a:avLst/>
          </a:prstGeom>
        </p:spPr>
      </p:pic>
      <p:pic>
        <p:nvPicPr>
          <p:cNvPr id="14" name="Picture 13">
            <a:extLst>
              <a:ext uri="{FF2B5EF4-FFF2-40B4-BE49-F238E27FC236}">
                <a16:creationId xmlns:a16="http://schemas.microsoft.com/office/drawing/2014/main" id="{CD717D9A-9535-4C2B-A9DD-05AAAA18B5E0}"/>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7331033" y="4605075"/>
            <a:ext cx="3219654" cy="2414741"/>
          </a:xfrm>
          <a:prstGeom prst="rect">
            <a:avLst/>
          </a:prstGeom>
        </p:spPr>
      </p:pic>
      <p:sp>
        <p:nvSpPr>
          <p:cNvPr id="2" name="Slide Number Placeholder 1">
            <a:extLst>
              <a:ext uri="{FF2B5EF4-FFF2-40B4-BE49-F238E27FC236}">
                <a16:creationId xmlns:a16="http://schemas.microsoft.com/office/drawing/2014/main" id="{7AE8EDB0-1AB3-4219-88F3-C4127967A182}"/>
              </a:ext>
            </a:extLst>
          </p:cNvPr>
          <p:cNvSpPr>
            <a:spLocks noGrp="1"/>
          </p:cNvSpPr>
          <p:nvPr>
            <p:ph type="sldNum" sz="quarter" idx="12"/>
          </p:nvPr>
        </p:nvSpPr>
        <p:spPr/>
        <p:txBody>
          <a:bodyPr/>
          <a:lstStyle/>
          <a:p>
            <a:fld id="{0EE47520-9F46-3846-B147-B51CBCCE15E4}" type="slidenum">
              <a:rPr lang="en-US" smtClean="0"/>
              <a:t>19</a:t>
            </a:fld>
            <a:endParaRPr lang="en-US"/>
          </a:p>
        </p:txBody>
      </p:sp>
    </p:spTree>
    <p:extLst>
      <p:ext uri="{BB962C8B-B14F-4D97-AF65-F5344CB8AC3E}">
        <p14:creationId xmlns:p14="http://schemas.microsoft.com/office/powerpoint/2010/main" val="1643786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5A871-D5A9-4900-99FE-3F15C29442E9}"/>
              </a:ext>
            </a:extLst>
          </p:cNvPr>
          <p:cNvSpPr>
            <a:spLocks noGrp="1"/>
          </p:cNvSpPr>
          <p:nvPr>
            <p:ph type="title"/>
          </p:nvPr>
        </p:nvSpPr>
        <p:spPr/>
        <p:txBody>
          <a:bodyPr>
            <a:normAutofit/>
          </a:bodyPr>
          <a:lstStyle/>
          <a:p>
            <a:r>
              <a:rPr lang="en-US" sz="4800" b="1" dirty="0">
                <a:solidFill>
                  <a:srgbClr val="00B050"/>
                </a:solidFill>
                <a:latin typeface="Arial" charset="0"/>
                <a:ea typeface="+mn-ea"/>
                <a:cs typeface="+mn-cs"/>
              </a:rPr>
              <a:t>Outline</a:t>
            </a:r>
          </a:p>
        </p:txBody>
      </p:sp>
      <p:sp>
        <p:nvSpPr>
          <p:cNvPr id="3" name="Content Placeholder 2">
            <a:extLst>
              <a:ext uri="{FF2B5EF4-FFF2-40B4-BE49-F238E27FC236}">
                <a16:creationId xmlns:a16="http://schemas.microsoft.com/office/drawing/2014/main" id="{96E8D22A-1985-4BB6-BB0A-B5B2894D3268}"/>
              </a:ext>
            </a:extLst>
          </p:cNvPr>
          <p:cNvSpPr>
            <a:spLocks noGrp="1"/>
          </p:cNvSpPr>
          <p:nvPr>
            <p:ph idx="1"/>
          </p:nvPr>
        </p:nvSpPr>
        <p:spPr>
          <a:xfrm>
            <a:off x="838200" y="1599483"/>
            <a:ext cx="11039168" cy="4351338"/>
          </a:xfrm>
        </p:spPr>
        <p:txBody>
          <a:bodyPr>
            <a:normAutofit/>
          </a:bodyPr>
          <a:lstStyle/>
          <a:p>
            <a:r>
              <a:rPr lang="en-US" sz="3200" b="1" dirty="0">
                <a:solidFill>
                  <a:srgbClr val="0070C0"/>
                </a:solidFill>
                <a:latin typeface="+mj-lt"/>
                <a:ea typeface="+mj-ea"/>
                <a:cs typeface="+mj-cs"/>
              </a:rPr>
              <a:t>Introduction</a:t>
            </a:r>
            <a:endParaRPr lang="en-US" sz="4000" b="1" dirty="0">
              <a:solidFill>
                <a:srgbClr val="0070C0"/>
              </a:solidFill>
              <a:latin typeface="+mj-lt"/>
              <a:ea typeface="+mj-ea"/>
              <a:cs typeface="+mj-cs"/>
            </a:endParaRPr>
          </a:p>
          <a:p>
            <a:pPr lvl="1"/>
            <a:r>
              <a:rPr lang="en-US" dirty="0">
                <a:solidFill>
                  <a:srgbClr val="FF0000"/>
                </a:solidFill>
              </a:rPr>
              <a:t>Uncertainty quantification (UQ)</a:t>
            </a:r>
          </a:p>
          <a:p>
            <a:pPr lvl="1"/>
            <a:r>
              <a:rPr lang="en-US" dirty="0">
                <a:solidFill>
                  <a:srgbClr val="FF0000"/>
                </a:solidFill>
              </a:rPr>
              <a:t>Key statistics ideas</a:t>
            </a:r>
          </a:p>
          <a:p>
            <a:r>
              <a:rPr lang="en-US" sz="3200" b="1" dirty="0">
                <a:solidFill>
                  <a:srgbClr val="0070C0"/>
                </a:solidFill>
                <a:latin typeface="+mj-lt"/>
                <a:ea typeface="+mj-ea"/>
                <a:cs typeface="+mj-cs"/>
              </a:rPr>
              <a:t>Dakota</a:t>
            </a:r>
          </a:p>
          <a:p>
            <a:pPr lvl="1"/>
            <a:r>
              <a:rPr lang="en-US" dirty="0">
                <a:solidFill>
                  <a:srgbClr val="FF0000"/>
                </a:solidFill>
              </a:rPr>
              <a:t>UQ methods </a:t>
            </a:r>
          </a:p>
          <a:p>
            <a:pPr lvl="1"/>
            <a:r>
              <a:rPr lang="en-US" dirty="0">
                <a:solidFill>
                  <a:srgbClr val="FF0000"/>
                </a:solidFill>
              </a:rPr>
              <a:t>UQ results </a:t>
            </a:r>
            <a:r>
              <a:rPr lang="en-US" dirty="0">
                <a:solidFill>
                  <a:srgbClr val="0000FF"/>
                </a:solidFill>
              </a:rPr>
              <a:t>(response function- bed height)</a:t>
            </a:r>
          </a:p>
          <a:p>
            <a:r>
              <a:rPr lang="en-US" sz="3200" b="1" dirty="0">
                <a:solidFill>
                  <a:srgbClr val="0070C0"/>
                </a:solidFill>
                <a:latin typeface="+mj-lt"/>
                <a:ea typeface="+mj-ea"/>
                <a:cs typeface="+mj-cs"/>
              </a:rPr>
              <a:t>Implementation of </a:t>
            </a:r>
            <a:r>
              <a:rPr lang="en-US" sz="3200" b="1" dirty="0" err="1">
                <a:solidFill>
                  <a:srgbClr val="0070C0"/>
                </a:solidFill>
                <a:latin typeface="+mj-lt"/>
                <a:ea typeface="+mj-ea"/>
                <a:cs typeface="+mj-cs"/>
              </a:rPr>
              <a:t>MFiX</a:t>
            </a:r>
            <a:r>
              <a:rPr lang="en-US" sz="3200" b="1" dirty="0">
                <a:solidFill>
                  <a:srgbClr val="0070C0"/>
                </a:solidFill>
                <a:latin typeface="+mj-lt"/>
                <a:ea typeface="+mj-ea"/>
                <a:cs typeface="+mj-cs"/>
              </a:rPr>
              <a:t> in Dakota</a:t>
            </a:r>
          </a:p>
          <a:p>
            <a:pPr lvl="1"/>
            <a:r>
              <a:rPr lang="en-US" dirty="0">
                <a:solidFill>
                  <a:srgbClr val="FF0000"/>
                </a:solidFill>
              </a:rPr>
              <a:t>UQ results with Dakota-</a:t>
            </a:r>
            <a:r>
              <a:rPr lang="en-US" dirty="0" err="1">
                <a:solidFill>
                  <a:srgbClr val="FF0000"/>
                </a:solidFill>
              </a:rPr>
              <a:t>MFiX</a:t>
            </a:r>
            <a:r>
              <a:rPr lang="en-US" dirty="0">
                <a:solidFill>
                  <a:srgbClr val="FF0000"/>
                </a:solidFill>
              </a:rPr>
              <a:t> for fluidized bed </a:t>
            </a:r>
            <a:r>
              <a:rPr lang="en-US" dirty="0"/>
              <a:t>( 2 inputs,</a:t>
            </a:r>
            <a:r>
              <a:rPr lang="en-US" dirty="0">
                <a:solidFill>
                  <a:srgbClr val="0000FF"/>
                </a:solidFill>
              </a:rPr>
              <a:t>1 response fun</a:t>
            </a:r>
            <a:r>
              <a:rPr lang="en-US" dirty="0"/>
              <a:t>)</a:t>
            </a:r>
          </a:p>
          <a:p>
            <a:pPr lvl="1"/>
            <a:r>
              <a:rPr lang="en-US" dirty="0">
                <a:solidFill>
                  <a:srgbClr val="FF0000"/>
                </a:solidFill>
              </a:rPr>
              <a:t>UQ results with Dakota-</a:t>
            </a:r>
            <a:r>
              <a:rPr lang="en-US" dirty="0" err="1">
                <a:solidFill>
                  <a:srgbClr val="FF0000"/>
                </a:solidFill>
              </a:rPr>
              <a:t>MFiX</a:t>
            </a:r>
            <a:r>
              <a:rPr lang="en-US" dirty="0">
                <a:solidFill>
                  <a:srgbClr val="FF0000"/>
                </a:solidFill>
              </a:rPr>
              <a:t> for fluidized bed</a:t>
            </a:r>
            <a:r>
              <a:rPr lang="en-US" dirty="0"/>
              <a:t> ( 9 uncertain input variables, 2 response functions)</a:t>
            </a:r>
          </a:p>
          <a:p>
            <a:pPr marL="0" indent="0">
              <a:buNone/>
            </a:pPr>
            <a:endParaRPr lang="en-US" dirty="0"/>
          </a:p>
          <a:p>
            <a:pPr lvl="1"/>
            <a:endParaRPr lang="en-US" dirty="0"/>
          </a:p>
          <a:p>
            <a:pPr lvl="1"/>
            <a:endParaRPr lang="en-US" dirty="0"/>
          </a:p>
          <a:p>
            <a:pPr lvl="1"/>
            <a:endParaRPr lang="en-US" dirty="0"/>
          </a:p>
          <a:p>
            <a:pPr lvl="1"/>
            <a:endParaRPr lang="en-US" dirty="0"/>
          </a:p>
        </p:txBody>
      </p:sp>
      <p:sp>
        <p:nvSpPr>
          <p:cNvPr id="4" name="Slide Number Placeholder 3">
            <a:extLst>
              <a:ext uri="{FF2B5EF4-FFF2-40B4-BE49-F238E27FC236}">
                <a16:creationId xmlns:a16="http://schemas.microsoft.com/office/drawing/2014/main" id="{6046CF25-9AF5-41AA-906D-D8D4E03BCC26}"/>
              </a:ext>
            </a:extLst>
          </p:cNvPr>
          <p:cNvSpPr>
            <a:spLocks noGrp="1"/>
          </p:cNvSpPr>
          <p:nvPr>
            <p:ph type="sldNum" sz="quarter" idx="12"/>
          </p:nvPr>
        </p:nvSpPr>
        <p:spPr/>
        <p:txBody>
          <a:bodyPr/>
          <a:lstStyle/>
          <a:p>
            <a:fld id="{0EE47520-9F46-3846-B147-B51CBCCE15E4}" type="slidenum">
              <a:rPr lang="en-US" smtClean="0"/>
              <a:t>2</a:t>
            </a:fld>
            <a:endParaRPr lang="en-US"/>
          </a:p>
        </p:txBody>
      </p:sp>
    </p:spTree>
    <p:extLst>
      <p:ext uri="{BB962C8B-B14F-4D97-AF65-F5344CB8AC3E}">
        <p14:creationId xmlns:p14="http://schemas.microsoft.com/office/powerpoint/2010/main" val="4360557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4AFD9-2B62-4BFE-9430-267D9F84773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A976F71-9616-4FC9-8E9A-5594713B59C1}"/>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16832FBD-022A-4CEB-A2C0-57D5C0B3B61A}"/>
              </a:ext>
            </a:extLst>
          </p:cNvPr>
          <p:cNvSpPr>
            <a:spLocks noGrp="1"/>
          </p:cNvSpPr>
          <p:nvPr>
            <p:ph type="sldNum" sz="quarter" idx="12"/>
          </p:nvPr>
        </p:nvSpPr>
        <p:spPr/>
        <p:txBody>
          <a:bodyPr/>
          <a:lstStyle/>
          <a:p>
            <a:fld id="{0EE47520-9F46-3846-B147-B51CBCCE15E4}" type="slidenum">
              <a:rPr lang="en-US" smtClean="0"/>
              <a:t>20</a:t>
            </a:fld>
            <a:endParaRPr lang="en-US"/>
          </a:p>
        </p:txBody>
      </p:sp>
    </p:spTree>
    <p:extLst>
      <p:ext uri="{BB962C8B-B14F-4D97-AF65-F5344CB8AC3E}">
        <p14:creationId xmlns:p14="http://schemas.microsoft.com/office/powerpoint/2010/main" val="20598560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3">
            <a:extLst>
              <a:ext uri="{BEBA8EAE-BF5A-486C-A8C5-ECC9F3942E4B}">
                <a14:imgProps xmlns:a14="http://schemas.microsoft.com/office/drawing/2010/main">
                  <a14:imgLayer r:embed="rId4">
                    <a14:imgEffect>
                      <a14:artisticTexturizer trans="100000"/>
                    </a14:imgEffect>
                  </a14:imgLayer>
                </a14:imgProps>
              </a:ext>
            </a:extLst>
          </a:blip>
          <a:stretch>
            <a:fillRect/>
          </a:stretch>
        </p:blipFill>
        <p:spPr>
          <a:xfrm>
            <a:off x="37030" y="4828991"/>
            <a:ext cx="3141511" cy="1913503"/>
          </a:xfrm>
          <a:prstGeom prst="rect">
            <a:avLst/>
          </a:prstGeom>
        </p:spPr>
      </p:pic>
      <p:grpSp>
        <p:nvGrpSpPr>
          <p:cNvPr id="33" name="Group 32"/>
          <p:cNvGrpSpPr/>
          <p:nvPr/>
        </p:nvGrpSpPr>
        <p:grpSpPr>
          <a:xfrm>
            <a:off x="14288" y="1380693"/>
            <a:ext cx="7423066" cy="4405050"/>
            <a:chOff x="400050" y="1380693"/>
            <a:chExt cx="7423066" cy="4405050"/>
          </a:xfrm>
        </p:grpSpPr>
        <p:grpSp>
          <p:nvGrpSpPr>
            <p:cNvPr id="30" name="Group 29"/>
            <p:cNvGrpSpPr/>
            <p:nvPr/>
          </p:nvGrpSpPr>
          <p:grpSpPr>
            <a:xfrm>
              <a:off x="400050" y="1380693"/>
              <a:ext cx="7423066" cy="4405050"/>
              <a:chOff x="691838" y="1825625"/>
              <a:chExt cx="7423066" cy="4405050"/>
            </a:xfrm>
          </p:grpSpPr>
          <p:pic>
            <p:nvPicPr>
              <p:cNvPr id="4" name="Picture 3"/>
              <p:cNvPicPr>
                <a:picLocks noChangeAspect="1"/>
              </p:cNvPicPr>
              <p:nvPr/>
            </p:nvPicPr>
            <p:blipFill rotWithShape="1">
              <a:blip r:embed="rId5"/>
              <a:srcRect l="1553" t="16425" r="1354" b="31177"/>
              <a:stretch/>
            </p:blipFill>
            <p:spPr>
              <a:xfrm>
                <a:off x="691838" y="1825625"/>
                <a:ext cx="7423066" cy="2289175"/>
              </a:xfrm>
              <a:prstGeom prst="rect">
                <a:avLst/>
              </a:prstGeom>
            </p:spPr>
          </p:pic>
          <p:grpSp>
            <p:nvGrpSpPr>
              <p:cNvPr id="29" name="Group 28"/>
              <p:cNvGrpSpPr/>
              <p:nvPr/>
            </p:nvGrpSpPr>
            <p:grpSpPr>
              <a:xfrm>
                <a:off x="1185514" y="2975561"/>
                <a:ext cx="6895679" cy="3255114"/>
                <a:chOff x="1185514" y="2975561"/>
                <a:chExt cx="6895679" cy="3255114"/>
              </a:xfrm>
            </p:grpSpPr>
            <p:grpSp>
              <p:nvGrpSpPr>
                <p:cNvPr id="25" name="Group 24"/>
                <p:cNvGrpSpPr/>
                <p:nvPr/>
              </p:nvGrpSpPr>
              <p:grpSpPr>
                <a:xfrm>
                  <a:off x="1185514" y="4249735"/>
                  <a:ext cx="6035675" cy="1980940"/>
                  <a:chOff x="1364456" y="4516430"/>
                  <a:chExt cx="6035675" cy="1980940"/>
                </a:xfrm>
              </p:grpSpPr>
              <p:sp>
                <p:nvSpPr>
                  <p:cNvPr id="5" name="TextBox 4"/>
                  <p:cNvSpPr txBox="1"/>
                  <p:nvPr/>
                </p:nvSpPr>
                <p:spPr>
                  <a:xfrm>
                    <a:off x="1364456" y="4521198"/>
                    <a:ext cx="542926" cy="369332"/>
                  </a:xfrm>
                  <a:prstGeom prst="rect">
                    <a:avLst/>
                  </a:prstGeom>
                  <a:noFill/>
                </p:spPr>
                <p:txBody>
                  <a:bodyPr wrap="square" rtlCol="0">
                    <a:spAutoFit/>
                  </a:bodyPr>
                  <a:lstStyle/>
                  <a:p>
                    <a:r>
                      <a:rPr lang="en-US" b="1" dirty="0">
                        <a:solidFill>
                          <a:schemeClr val="accent2">
                            <a:lumMod val="75000"/>
                          </a:schemeClr>
                        </a:solidFill>
                      </a:rPr>
                      <a:t>P</a:t>
                    </a:r>
                    <a:r>
                      <a:rPr lang="en-US" b="1" baseline="-25000" dirty="0">
                        <a:solidFill>
                          <a:schemeClr val="accent2">
                            <a:lumMod val="75000"/>
                          </a:schemeClr>
                        </a:solidFill>
                      </a:rPr>
                      <a:t>1</a:t>
                    </a:r>
                  </a:p>
                </p:txBody>
              </p:sp>
              <p:sp>
                <p:nvSpPr>
                  <p:cNvPr id="6" name="TextBox 5"/>
                  <p:cNvSpPr txBox="1"/>
                  <p:nvPr/>
                </p:nvSpPr>
                <p:spPr>
                  <a:xfrm>
                    <a:off x="3852862" y="4521198"/>
                    <a:ext cx="542926" cy="369332"/>
                  </a:xfrm>
                  <a:prstGeom prst="rect">
                    <a:avLst/>
                  </a:prstGeom>
                  <a:noFill/>
                </p:spPr>
                <p:txBody>
                  <a:bodyPr wrap="square" rtlCol="0">
                    <a:spAutoFit/>
                  </a:bodyPr>
                  <a:lstStyle/>
                  <a:p>
                    <a:r>
                      <a:rPr lang="en-US" dirty="0">
                        <a:solidFill>
                          <a:schemeClr val="accent2">
                            <a:lumMod val="75000"/>
                          </a:schemeClr>
                        </a:solidFill>
                      </a:rPr>
                      <a:t>P</a:t>
                    </a:r>
                    <a:r>
                      <a:rPr lang="en-US" baseline="-25000" dirty="0">
                        <a:solidFill>
                          <a:schemeClr val="accent2">
                            <a:lumMod val="75000"/>
                          </a:schemeClr>
                        </a:solidFill>
                      </a:rPr>
                      <a:t>2</a:t>
                    </a:r>
                  </a:p>
                </p:txBody>
              </p:sp>
              <p:sp>
                <p:nvSpPr>
                  <p:cNvPr id="7" name="TextBox 6"/>
                  <p:cNvSpPr txBox="1"/>
                  <p:nvPr/>
                </p:nvSpPr>
                <p:spPr>
                  <a:xfrm>
                    <a:off x="6857205" y="4541831"/>
                    <a:ext cx="542926" cy="369332"/>
                  </a:xfrm>
                  <a:prstGeom prst="rect">
                    <a:avLst/>
                  </a:prstGeom>
                  <a:noFill/>
                </p:spPr>
                <p:txBody>
                  <a:bodyPr wrap="square" rtlCol="0">
                    <a:spAutoFit/>
                  </a:bodyPr>
                  <a:lstStyle/>
                  <a:p>
                    <a:r>
                      <a:rPr lang="en-US" dirty="0" err="1">
                        <a:solidFill>
                          <a:schemeClr val="accent2">
                            <a:lumMod val="75000"/>
                          </a:schemeClr>
                        </a:solidFill>
                      </a:rPr>
                      <a:t>P</a:t>
                    </a:r>
                    <a:r>
                      <a:rPr lang="en-US" baseline="-25000" dirty="0" err="1">
                        <a:solidFill>
                          <a:schemeClr val="accent2">
                            <a:lumMod val="75000"/>
                          </a:schemeClr>
                        </a:solidFill>
                      </a:rPr>
                      <a:t>n</a:t>
                    </a:r>
                    <a:endParaRPr lang="en-US" baseline="-25000" dirty="0">
                      <a:solidFill>
                        <a:schemeClr val="accent2">
                          <a:lumMod val="75000"/>
                        </a:schemeClr>
                      </a:solidFill>
                    </a:endParaRPr>
                  </a:p>
                </p:txBody>
              </p:sp>
              <p:cxnSp>
                <p:nvCxnSpPr>
                  <p:cNvPr id="9" name="Straight Arrow Connector 8"/>
                  <p:cNvCxnSpPr/>
                  <p:nvPr/>
                </p:nvCxnSpPr>
                <p:spPr>
                  <a:xfrm>
                    <a:off x="1500188" y="4890530"/>
                    <a:ext cx="3250754" cy="7196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961605" y="4890529"/>
                    <a:ext cx="783209" cy="7196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4694329" y="4890529"/>
                    <a:ext cx="2389491" cy="7196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1364456" y="4521198"/>
                    <a:ext cx="435769" cy="36933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3817149" y="4516430"/>
                    <a:ext cx="435769" cy="36933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6855625" y="4568814"/>
                    <a:ext cx="435769" cy="36933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1" name="TextBox 20"/>
                      <p:cNvSpPr txBox="1"/>
                      <p:nvPr/>
                    </p:nvSpPr>
                    <p:spPr>
                      <a:xfrm>
                        <a:off x="4327779" y="5741137"/>
                        <a:ext cx="1076641" cy="75623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𝑝</m:t>
                              </m:r>
                              <m:r>
                                <a:rPr lang="en-US" b="0" i="1" smtClean="0">
                                  <a:latin typeface="Cambria Math" charset="0"/>
                                </a:rPr>
                                <m:t>= </m:t>
                              </m:r>
                              <m:nary>
                                <m:naryPr>
                                  <m:chr m:val="∑"/>
                                  <m:ctrlPr>
                                    <a:rPr lang="is-IS" i="1" smtClean="0">
                                      <a:latin typeface="Cambria Math" panose="02040503050406030204" pitchFamily="18" charset="0"/>
                                    </a:rPr>
                                  </m:ctrlPr>
                                </m:naryPr>
                                <m:sub>
                                  <m:r>
                                    <m:rPr>
                                      <m:brk m:alnAt="23"/>
                                    </m:rPr>
                                    <a:rPr lang="en-US" b="0" i="1" smtClean="0">
                                      <a:latin typeface="Cambria Math" charset="0"/>
                                    </a:rPr>
                                    <m:t>𝑖</m:t>
                                  </m:r>
                                  <m:r>
                                    <a:rPr lang="en-US" b="0" i="1" smtClean="0">
                                      <a:latin typeface="Cambria Math" charset="0"/>
                                    </a:rPr>
                                    <m:t>=1</m:t>
                                  </m:r>
                                </m:sub>
                                <m:sup>
                                  <m:r>
                                    <a:rPr lang="en-US" b="0" i="1" smtClean="0">
                                      <a:latin typeface="Cambria Math" charset="0"/>
                                    </a:rPr>
                                    <m:t>𝑛</m:t>
                                  </m:r>
                                </m:sup>
                                <m:e>
                                  <m:sSub>
                                    <m:sSubPr>
                                      <m:ctrlPr>
                                        <a:rPr lang="en-US" i="1" smtClean="0">
                                          <a:solidFill>
                                            <a:schemeClr val="accent2">
                                              <a:lumMod val="75000"/>
                                            </a:schemeClr>
                                          </a:solidFill>
                                          <a:latin typeface="Cambria Math" panose="02040503050406030204" pitchFamily="18" charset="0"/>
                                        </a:rPr>
                                      </m:ctrlPr>
                                    </m:sSubPr>
                                    <m:e>
                                      <m:r>
                                        <a:rPr lang="en-US" b="0" i="1" smtClean="0">
                                          <a:solidFill>
                                            <a:schemeClr val="accent2">
                                              <a:lumMod val="75000"/>
                                            </a:schemeClr>
                                          </a:solidFill>
                                          <a:latin typeface="Cambria Math" charset="0"/>
                                        </a:rPr>
                                        <m:t>𝑝</m:t>
                                      </m:r>
                                    </m:e>
                                    <m:sub>
                                      <m:r>
                                        <a:rPr lang="en-US" b="0" i="1" smtClean="0">
                                          <a:solidFill>
                                            <a:schemeClr val="accent2">
                                              <a:lumMod val="75000"/>
                                            </a:schemeClr>
                                          </a:solidFill>
                                          <a:latin typeface="Cambria Math" charset="0"/>
                                        </a:rPr>
                                        <m:t>𝑖</m:t>
                                      </m:r>
                                    </m:sub>
                                  </m:sSub>
                                </m:e>
                              </m:nary>
                            </m:oMath>
                          </m:oMathPara>
                        </a14:m>
                        <a:endParaRPr lang="en-US" dirty="0"/>
                      </a:p>
                    </p:txBody>
                  </p:sp>
                </mc:Choice>
                <mc:Fallback xmlns="">
                  <p:sp>
                    <p:nvSpPr>
                      <p:cNvPr id="21" name="TextBox 20"/>
                      <p:cNvSpPr txBox="1">
                        <a:spLocks noRot="1" noChangeAspect="1" noMove="1" noResize="1" noEditPoints="1" noAdjustHandles="1" noChangeArrowheads="1" noChangeShapeType="1" noTextEdit="1"/>
                      </p:cNvSpPr>
                      <p:nvPr/>
                    </p:nvSpPr>
                    <p:spPr>
                      <a:xfrm>
                        <a:off x="4327779" y="5741137"/>
                        <a:ext cx="1076641" cy="756233"/>
                      </a:xfrm>
                      <a:prstGeom prst="rect">
                        <a:avLst/>
                      </a:prstGeom>
                      <a:blipFill rotWithShape="0">
                        <a:blip r:embed="rId6"/>
                        <a:stretch>
                          <a:fillRect b="-806"/>
                        </a:stretch>
                      </a:blipFill>
                    </p:spPr>
                    <p:txBody>
                      <a:bodyPr/>
                      <a:lstStyle/>
                      <a:p>
                        <a:r>
                          <a:rPr lang="en-US">
                            <a:noFill/>
                          </a:rPr>
                          <a:t> </a:t>
                        </a:r>
                      </a:p>
                    </p:txBody>
                  </p:sp>
                </mc:Fallback>
              </mc:AlternateContent>
            </p:grpSp>
            <p:sp>
              <p:nvSpPr>
                <p:cNvPr id="22" name="TextBox 21"/>
                <p:cNvSpPr txBox="1"/>
                <p:nvPr/>
              </p:nvSpPr>
              <p:spPr>
                <a:xfrm rot="1953116">
                  <a:off x="2194600" y="3108912"/>
                  <a:ext cx="835818" cy="369332"/>
                </a:xfrm>
                <a:prstGeom prst="rect">
                  <a:avLst/>
                </a:prstGeom>
                <a:noFill/>
              </p:spPr>
              <p:txBody>
                <a:bodyPr wrap="square" rtlCol="0">
                  <a:spAutoFit/>
                </a:bodyPr>
                <a:lstStyle/>
                <a:p>
                  <a:r>
                    <a:rPr lang="en-US" b="1" dirty="0">
                      <a:solidFill>
                        <a:schemeClr val="accent2">
                          <a:lumMod val="75000"/>
                        </a:schemeClr>
                      </a:solidFill>
                    </a:rPr>
                    <a:t>Tree 1 </a:t>
                  </a:r>
                  <a:endParaRPr lang="en-US" b="1" baseline="-25000" dirty="0">
                    <a:solidFill>
                      <a:schemeClr val="accent2">
                        <a:lumMod val="75000"/>
                      </a:schemeClr>
                    </a:solidFill>
                  </a:endParaRPr>
                </a:p>
              </p:txBody>
            </p:sp>
            <p:sp>
              <p:nvSpPr>
                <p:cNvPr id="23" name="TextBox 22"/>
                <p:cNvSpPr txBox="1"/>
                <p:nvPr/>
              </p:nvSpPr>
              <p:spPr>
                <a:xfrm rot="1953116">
                  <a:off x="4496702" y="3004138"/>
                  <a:ext cx="835818" cy="369332"/>
                </a:xfrm>
                <a:prstGeom prst="rect">
                  <a:avLst/>
                </a:prstGeom>
                <a:noFill/>
              </p:spPr>
              <p:txBody>
                <a:bodyPr wrap="square" rtlCol="0">
                  <a:spAutoFit/>
                </a:bodyPr>
                <a:lstStyle/>
                <a:p>
                  <a:r>
                    <a:rPr lang="en-US" b="1">
                      <a:solidFill>
                        <a:schemeClr val="accent2">
                          <a:lumMod val="75000"/>
                        </a:schemeClr>
                      </a:solidFill>
                    </a:rPr>
                    <a:t>Tree 2 </a:t>
                  </a:r>
                  <a:endParaRPr lang="en-US" b="1" baseline="-25000" dirty="0">
                    <a:solidFill>
                      <a:schemeClr val="accent2">
                        <a:lumMod val="75000"/>
                      </a:schemeClr>
                    </a:solidFill>
                  </a:endParaRPr>
                </a:p>
              </p:txBody>
            </p:sp>
            <p:sp>
              <p:nvSpPr>
                <p:cNvPr id="24" name="TextBox 23"/>
                <p:cNvSpPr txBox="1"/>
                <p:nvPr/>
              </p:nvSpPr>
              <p:spPr>
                <a:xfrm rot="1953116">
                  <a:off x="7245375" y="2975561"/>
                  <a:ext cx="835818" cy="369332"/>
                </a:xfrm>
                <a:prstGeom prst="rect">
                  <a:avLst/>
                </a:prstGeom>
                <a:noFill/>
              </p:spPr>
              <p:txBody>
                <a:bodyPr wrap="square" rtlCol="0">
                  <a:spAutoFit/>
                </a:bodyPr>
                <a:lstStyle/>
                <a:p>
                  <a:r>
                    <a:rPr lang="en-US" b="1" dirty="0">
                      <a:solidFill>
                        <a:schemeClr val="accent2">
                          <a:lumMod val="75000"/>
                        </a:schemeClr>
                      </a:solidFill>
                    </a:rPr>
                    <a:t>Tree n </a:t>
                  </a:r>
                  <a:endParaRPr lang="en-US" b="1" baseline="-25000" dirty="0">
                    <a:solidFill>
                      <a:schemeClr val="accent2">
                        <a:lumMod val="75000"/>
                      </a:schemeClr>
                    </a:solidFill>
                  </a:endParaRPr>
                </a:p>
              </p:txBody>
            </p:sp>
          </p:grpSp>
        </p:grpSp>
        <p:sp>
          <p:nvSpPr>
            <p:cNvPr id="31" name="Rectangle 30"/>
            <p:cNvSpPr/>
            <p:nvPr/>
          </p:nvSpPr>
          <p:spPr>
            <a:xfrm>
              <a:off x="400050" y="1845709"/>
              <a:ext cx="2100263" cy="428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p:cNvSpPr>
            <a:spLocks noGrp="1"/>
          </p:cNvSpPr>
          <p:nvPr>
            <p:ph idx="1"/>
          </p:nvPr>
        </p:nvSpPr>
        <p:spPr>
          <a:xfrm>
            <a:off x="7310449" y="1128713"/>
            <a:ext cx="4776075" cy="5690840"/>
          </a:xfrm>
        </p:spPr>
        <p:txBody>
          <a:bodyPr>
            <a:normAutofit fontScale="62500" lnSpcReduction="20000"/>
          </a:bodyPr>
          <a:lstStyle/>
          <a:p>
            <a:pPr>
              <a:lnSpc>
                <a:spcPct val="120000"/>
              </a:lnSpc>
            </a:pPr>
            <a:r>
              <a:rPr lang="en-US" dirty="0"/>
              <a:t>Random Forest is a supervised learning algorithm. </a:t>
            </a:r>
          </a:p>
          <a:p>
            <a:pPr>
              <a:lnSpc>
                <a:spcPct val="120000"/>
              </a:lnSpc>
            </a:pPr>
            <a:r>
              <a:rPr lang="en-US" dirty="0"/>
              <a:t>It is a flexible, easy to use machine learning algorithm that produces, even without hyper-parameter tuning, a great result most of the time. </a:t>
            </a:r>
          </a:p>
          <a:p>
            <a:pPr>
              <a:lnSpc>
                <a:spcPct val="120000"/>
              </a:lnSpc>
            </a:pPr>
            <a:r>
              <a:rPr lang="en-US" dirty="0"/>
              <a:t>It is also one of the most used algorithms, because it’s simplicity and the fact that it can be used for both classification and regression tasks.</a:t>
            </a:r>
          </a:p>
          <a:p>
            <a:pPr>
              <a:lnSpc>
                <a:spcPct val="120000"/>
              </a:lnSpc>
            </a:pPr>
            <a:r>
              <a:rPr lang="en-US" dirty="0"/>
              <a:t>It is derived from decision trees. Instead of applying decision tree algorithm on all dataset, </a:t>
            </a:r>
            <a:r>
              <a:rPr lang="en-US" b="1" dirty="0"/>
              <a:t>dataset is separated into subsets and same decision tree algorithm is applied to these subsets</a:t>
            </a:r>
            <a:r>
              <a:rPr lang="en-US" dirty="0"/>
              <a:t>. </a:t>
            </a:r>
          </a:p>
          <a:p>
            <a:pPr>
              <a:lnSpc>
                <a:spcPct val="120000"/>
              </a:lnSpc>
            </a:pPr>
            <a:r>
              <a:rPr lang="en-US" b="1" dirty="0"/>
              <a:t>Decision is made by the highest number of subset results.   </a:t>
            </a:r>
          </a:p>
        </p:txBody>
      </p:sp>
      <p:sp>
        <p:nvSpPr>
          <p:cNvPr id="34" name="Rectangle 33"/>
          <p:cNvSpPr/>
          <p:nvPr/>
        </p:nvSpPr>
        <p:spPr>
          <a:xfrm>
            <a:off x="3105113" y="6154386"/>
            <a:ext cx="4751022" cy="646331"/>
          </a:xfrm>
          <a:prstGeom prst="rect">
            <a:avLst/>
          </a:prstGeom>
        </p:spPr>
        <p:txBody>
          <a:bodyPr wrap="square">
            <a:spAutoFit/>
          </a:bodyPr>
          <a:lstStyle/>
          <a:p>
            <a:r>
              <a:rPr lang="en-US" dirty="0"/>
              <a:t>ensemble of  decision Trees</a:t>
            </a:r>
          </a:p>
          <a:p>
            <a:r>
              <a:rPr lang="en-US" dirty="0"/>
              <a:t>creates a forest and makes it somehow random. </a:t>
            </a:r>
          </a:p>
        </p:txBody>
      </p:sp>
      <p:cxnSp>
        <p:nvCxnSpPr>
          <p:cNvPr id="38" name="Straight Arrow Connector 37"/>
          <p:cNvCxnSpPr/>
          <p:nvPr/>
        </p:nvCxnSpPr>
        <p:spPr>
          <a:xfrm flipH="1">
            <a:off x="3857625" y="3671886"/>
            <a:ext cx="1000125" cy="12122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a:off x="3837837" y="3669868"/>
            <a:ext cx="850844" cy="12143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a:off x="3874034" y="3655580"/>
            <a:ext cx="1126591" cy="12287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Title 1"/>
          <p:cNvSpPr txBox="1">
            <a:spLocks/>
          </p:cNvSpPr>
          <p:nvPr/>
        </p:nvSpPr>
        <p:spPr>
          <a:xfrm>
            <a:off x="297312" y="18215"/>
            <a:ext cx="10515600" cy="1325563"/>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070C0"/>
                </a:solidFill>
              </a:rPr>
              <a:t>Random </a:t>
            </a:r>
            <a:r>
              <a:rPr lang="en-US" b="1">
                <a:solidFill>
                  <a:srgbClr val="0070C0"/>
                </a:solidFill>
              </a:rPr>
              <a:t>Forest Algorithm</a:t>
            </a:r>
            <a:endParaRPr lang="en-US" b="1" dirty="0">
              <a:solidFill>
                <a:srgbClr val="0070C0"/>
              </a:solidFill>
            </a:endParaRPr>
          </a:p>
        </p:txBody>
      </p:sp>
      <p:sp>
        <p:nvSpPr>
          <p:cNvPr id="2" name="Slide Number Placeholder 1">
            <a:extLst>
              <a:ext uri="{FF2B5EF4-FFF2-40B4-BE49-F238E27FC236}">
                <a16:creationId xmlns:a16="http://schemas.microsoft.com/office/drawing/2014/main" id="{0C9C3F57-E484-43F8-804D-CCBE04A4B5C6}"/>
              </a:ext>
            </a:extLst>
          </p:cNvPr>
          <p:cNvSpPr>
            <a:spLocks noGrp="1"/>
          </p:cNvSpPr>
          <p:nvPr>
            <p:ph type="sldNum" sz="quarter" idx="12"/>
          </p:nvPr>
        </p:nvSpPr>
        <p:spPr/>
        <p:txBody>
          <a:bodyPr/>
          <a:lstStyle/>
          <a:p>
            <a:fld id="{0EE47520-9F46-3846-B147-B51CBCCE15E4}" type="slidenum">
              <a:rPr lang="en-US" smtClean="0"/>
              <a:t>21</a:t>
            </a:fld>
            <a:endParaRPr lang="en-US"/>
          </a:p>
        </p:txBody>
      </p:sp>
    </p:spTree>
    <p:extLst>
      <p:ext uri="{BB962C8B-B14F-4D97-AF65-F5344CB8AC3E}">
        <p14:creationId xmlns:p14="http://schemas.microsoft.com/office/powerpoint/2010/main" val="1859132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68C924-1738-4F33-80B0-033303B0AC2C}"/>
              </a:ext>
            </a:extLst>
          </p:cNvPr>
          <p:cNvSpPr txBox="1"/>
          <p:nvPr/>
        </p:nvSpPr>
        <p:spPr>
          <a:xfrm>
            <a:off x="33043" y="5183043"/>
            <a:ext cx="5483257" cy="369332"/>
          </a:xfrm>
          <a:prstGeom prst="rect">
            <a:avLst/>
          </a:prstGeom>
          <a:noFill/>
        </p:spPr>
        <p:txBody>
          <a:bodyPr wrap="square" rtlCol="0">
            <a:spAutoFit/>
          </a:bodyPr>
          <a:lstStyle/>
          <a:p>
            <a:r>
              <a:rPr lang="en-US" dirty="0"/>
              <a:t>This can be represented as </a:t>
            </a:r>
          </a:p>
        </p:txBody>
      </p:sp>
      <p:sp>
        <p:nvSpPr>
          <p:cNvPr id="6" name="Rectangle 5">
            <a:extLst>
              <a:ext uri="{FF2B5EF4-FFF2-40B4-BE49-F238E27FC236}">
                <a16:creationId xmlns:a16="http://schemas.microsoft.com/office/drawing/2014/main" id="{80651695-7329-43AA-91CC-ACFBC3FCEAD5}"/>
              </a:ext>
            </a:extLst>
          </p:cNvPr>
          <p:cNvSpPr/>
          <p:nvPr/>
        </p:nvSpPr>
        <p:spPr>
          <a:xfrm>
            <a:off x="6679710" y="4159761"/>
            <a:ext cx="6799134" cy="646331"/>
          </a:xfrm>
          <a:prstGeom prst="rect">
            <a:avLst/>
          </a:prstGeom>
        </p:spPr>
        <p:txBody>
          <a:bodyPr wrap="square">
            <a:spAutoFit/>
          </a:bodyPr>
          <a:lstStyle/>
          <a:p>
            <a:r>
              <a:rPr lang="en-US" b="0" i="0" dirty="0">
                <a:solidFill>
                  <a:srgbClr val="000000"/>
                </a:solidFill>
                <a:effectLst/>
                <a:latin typeface="Times New Roman" panose="02020603050405020304" pitchFamily="18" charset="0"/>
              </a:rPr>
              <a:t>To get the result from the sum, we apply the activation </a:t>
            </a:r>
          </a:p>
          <a:p>
            <a:r>
              <a:rPr lang="en-US" b="0" i="0" dirty="0">
                <a:solidFill>
                  <a:srgbClr val="000000"/>
                </a:solidFill>
                <a:effectLst/>
                <a:latin typeface="Times New Roman" panose="02020603050405020304" pitchFamily="18" charset="0"/>
              </a:rPr>
              <a:t>function, sigmoid, to each element:</a:t>
            </a:r>
            <a:endParaRPr lang="en-US" dirty="0"/>
          </a:p>
        </p:txBody>
      </p:sp>
      <p:sp>
        <p:nvSpPr>
          <p:cNvPr id="10" name="Double Bracket 9">
            <a:extLst>
              <a:ext uri="{FF2B5EF4-FFF2-40B4-BE49-F238E27FC236}">
                <a16:creationId xmlns:a16="http://schemas.microsoft.com/office/drawing/2014/main" id="{888B3A2A-7D08-4B0A-BD6E-8659B1D38208}"/>
              </a:ext>
            </a:extLst>
          </p:cNvPr>
          <p:cNvSpPr/>
          <p:nvPr/>
        </p:nvSpPr>
        <p:spPr>
          <a:xfrm>
            <a:off x="3882608" y="5713481"/>
            <a:ext cx="1976583" cy="575613"/>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B75056B7-38FF-4929-AE3E-815FB3F0A5C9}"/>
              </a:ext>
            </a:extLst>
          </p:cNvPr>
          <p:cNvSpPr txBox="1"/>
          <p:nvPr/>
        </p:nvSpPr>
        <p:spPr>
          <a:xfrm>
            <a:off x="9276716" y="6107500"/>
            <a:ext cx="610454" cy="338554"/>
          </a:xfrm>
          <a:prstGeom prst="rect">
            <a:avLst/>
          </a:prstGeom>
          <a:noFill/>
        </p:spPr>
        <p:txBody>
          <a:bodyPr wrap="square" rtlCol="0">
            <a:spAutoFit/>
          </a:bodyPr>
          <a:lstStyle/>
          <a:p>
            <a:r>
              <a:rPr lang="en-US" sz="1600" dirty="0"/>
              <a:t>4x3</a:t>
            </a:r>
          </a:p>
        </p:txBody>
      </p:sp>
      <p:sp>
        <p:nvSpPr>
          <p:cNvPr id="13" name="Double Bracket 12">
            <a:extLst>
              <a:ext uri="{FF2B5EF4-FFF2-40B4-BE49-F238E27FC236}">
                <a16:creationId xmlns:a16="http://schemas.microsoft.com/office/drawing/2014/main" id="{7E1265C2-C551-4E03-9232-98737FB0DD38}"/>
              </a:ext>
            </a:extLst>
          </p:cNvPr>
          <p:cNvSpPr/>
          <p:nvPr/>
        </p:nvSpPr>
        <p:spPr>
          <a:xfrm>
            <a:off x="7558875" y="4926510"/>
            <a:ext cx="1728862" cy="253725"/>
          </a:xfrm>
          <a:prstGeom prst="bracketPair">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8" name="Double Bracket 17">
            <a:extLst>
              <a:ext uri="{FF2B5EF4-FFF2-40B4-BE49-F238E27FC236}">
                <a16:creationId xmlns:a16="http://schemas.microsoft.com/office/drawing/2014/main" id="{D8686844-7B80-4AC1-B52F-4AC35AB9334F}"/>
              </a:ext>
            </a:extLst>
          </p:cNvPr>
          <p:cNvSpPr/>
          <p:nvPr/>
        </p:nvSpPr>
        <p:spPr>
          <a:xfrm>
            <a:off x="9519858" y="4942179"/>
            <a:ext cx="1824255" cy="226499"/>
          </a:xfrm>
          <a:prstGeom prst="bracketPair">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nvGrpSpPr>
          <p:cNvPr id="7" name="Group 6"/>
          <p:cNvGrpSpPr/>
          <p:nvPr/>
        </p:nvGrpSpPr>
        <p:grpSpPr>
          <a:xfrm>
            <a:off x="6679710" y="4886517"/>
            <a:ext cx="5201751" cy="618109"/>
            <a:chOff x="6721765" y="4518276"/>
            <a:chExt cx="5201751" cy="618109"/>
          </a:xfrm>
        </p:grpSpPr>
        <p:sp>
          <p:nvSpPr>
            <p:cNvPr id="15" name="TextBox 14">
              <a:extLst>
                <a:ext uri="{FF2B5EF4-FFF2-40B4-BE49-F238E27FC236}">
                  <a16:creationId xmlns:a16="http://schemas.microsoft.com/office/drawing/2014/main" id="{1147AA11-10A8-44FF-99DF-A40A98864CAE}"/>
                </a:ext>
              </a:extLst>
            </p:cNvPr>
            <p:cNvSpPr txBox="1"/>
            <p:nvPr/>
          </p:nvSpPr>
          <p:spPr>
            <a:xfrm>
              <a:off x="9024565" y="4797831"/>
              <a:ext cx="610454" cy="338554"/>
            </a:xfrm>
            <a:prstGeom prst="rect">
              <a:avLst/>
            </a:prstGeom>
            <a:noFill/>
          </p:spPr>
          <p:txBody>
            <a:bodyPr wrap="square" rtlCol="0">
              <a:spAutoFit/>
            </a:bodyPr>
            <a:lstStyle/>
            <a:p>
              <a:r>
                <a:rPr lang="en-US" sz="1600" dirty="0"/>
                <a:t>4x3</a:t>
              </a:r>
            </a:p>
          </p:txBody>
        </p:sp>
        <p:sp>
          <p:nvSpPr>
            <p:cNvPr id="12" name="TextBox 11">
              <a:extLst>
                <a:ext uri="{FF2B5EF4-FFF2-40B4-BE49-F238E27FC236}">
                  <a16:creationId xmlns:a16="http://schemas.microsoft.com/office/drawing/2014/main" id="{0AAED55B-EEA3-4C9B-A2DD-21A1D9B7EE31}"/>
                </a:ext>
              </a:extLst>
            </p:cNvPr>
            <p:cNvSpPr txBox="1"/>
            <p:nvPr/>
          </p:nvSpPr>
          <p:spPr>
            <a:xfrm>
              <a:off x="6721765" y="4518276"/>
              <a:ext cx="5008418" cy="369332"/>
            </a:xfrm>
            <a:prstGeom prst="rect">
              <a:avLst/>
            </a:prstGeom>
            <a:noFill/>
          </p:spPr>
          <p:txBody>
            <a:bodyPr wrap="square" rtlCol="0">
              <a:spAutoFit/>
            </a:bodyPr>
            <a:lstStyle/>
            <a:p>
              <a:r>
                <a:rPr lang="en-US" dirty="0"/>
                <a:t>Sigmoid  hidden layer sum   = hidden layer result</a:t>
              </a:r>
            </a:p>
          </p:txBody>
        </p:sp>
        <p:sp>
          <p:nvSpPr>
            <p:cNvPr id="19" name="TextBox 18">
              <a:extLst>
                <a:ext uri="{FF2B5EF4-FFF2-40B4-BE49-F238E27FC236}">
                  <a16:creationId xmlns:a16="http://schemas.microsoft.com/office/drawing/2014/main" id="{F538EA7B-9B16-4F49-9763-27DB2E334EA8}"/>
                </a:ext>
              </a:extLst>
            </p:cNvPr>
            <p:cNvSpPr txBox="1"/>
            <p:nvPr/>
          </p:nvSpPr>
          <p:spPr>
            <a:xfrm>
              <a:off x="11313062" y="4714389"/>
              <a:ext cx="610454" cy="338554"/>
            </a:xfrm>
            <a:prstGeom prst="rect">
              <a:avLst/>
            </a:prstGeom>
            <a:noFill/>
          </p:spPr>
          <p:txBody>
            <a:bodyPr wrap="square" rtlCol="0">
              <a:spAutoFit/>
            </a:bodyPr>
            <a:lstStyle/>
            <a:p>
              <a:r>
                <a:rPr lang="en-US" sz="1600" dirty="0"/>
                <a:t>4x3</a:t>
              </a:r>
            </a:p>
          </p:txBody>
        </p:sp>
      </p:grpSp>
      <p:sp>
        <p:nvSpPr>
          <p:cNvPr id="17" name="Oval 16">
            <a:extLst>
              <a:ext uri="{FF2B5EF4-FFF2-40B4-BE49-F238E27FC236}">
                <a16:creationId xmlns:a16="http://schemas.microsoft.com/office/drawing/2014/main" id="{0A74D38C-CD0B-4F5D-B49F-F086A5BB963C}"/>
              </a:ext>
            </a:extLst>
          </p:cNvPr>
          <p:cNvSpPr/>
          <p:nvPr/>
        </p:nvSpPr>
        <p:spPr>
          <a:xfrm>
            <a:off x="449618" y="2668620"/>
            <a:ext cx="609600" cy="6069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32305F2-1CD3-4DF3-94B0-E24A502C5AAE}"/>
              </a:ext>
            </a:extLst>
          </p:cNvPr>
          <p:cNvSpPr/>
          <p:nvPr/>
        </p:nvSpPr>
        <p:spPr>
          <a:xfrm>
            <a:off x="449618" y="3500483"/>
            <a:ext cx="609600" cy="6069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D25445A1-EE84-4A49-BF90-A9C62B2C87DB}"/>
              </a:ext>
            </a:extLst>
          </p:cNvPr>
          <p:cNvSpPr/>
          <p:nvPr/>
        </p:nvSpPr>
        <p:spPr>
          <a:xfrm>
            <a:off x="2223125" y="2266030"/>
            <a:ext cx="609600" cy="606961"/>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9FFD25E4-7AA7-4828-95C9-756E50D8CA61}"/>
              </a:ext>
            </a:extLst>
          </p:cNvPr>
          <p:cNvSpPr/>
          <p:nvPr/>
        </p:nvSpPr>
        <p:spPr>
          <a:xfrm>
            <a:off x="2234027" y="3135674"/>
            <a:ext cx="609600" cy="606961"/>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35995D96-BE5D-4496-A7B1-EBDFE4993E8D}"/>
              </a:ext>
            </a:extLst>
          </p:cNvPr>
          <p:cNvSpPr/>
          <p:nvPr/>
        </p:nvSpPr>
        <p:spPr>
          <a:xfrm>
            <a:off x="2234027" y="4003153"/>
            <a:ext cx="609600" cy="606961"/>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0DB8BBE3-2F56-4BC6-880B-A48E922E3A2E}"/>
              </a:ext>
            </a:extLst>
          </p:cNvPr>
          <p:cNvSpPr/>
          <p:nvPr/>
        </p:nvSpPr>
        <p:spPr>
          <a:xfrm>
            <a:off x="4092015" y="3163328"/>
            <a:ext cx="609600" cy="606961"/>
          </a:xfrm>
          <a:prstGeom prst="ellipse">
            <a:avLst/>
          </a:prstGeom>
          <a:solidFill>
            <a:srgbClr val="7030A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Arrow Connector 20">
            <a:extLst>
              <a:ext uri="{FF2B5EF4-FFF2-40B4-BE49-F238E27FC236}">
                <a16:creationId xmlns:a16="http://schemas.microsoft.com/office/drawing/2014/main" id="{17DD520A-0072-4F6F-975E-6AA5EC5BFD26}"/>
              </a:ext>
            </a:extLst>
          </p:cNvPr>
          <p:cNvCxnSpPr/>
          <p:nvPr/>
        </p:nvCxnSpPr>
        <p:spPr>
          <a:xfrm flipV="1">
            <a:off x="1059218" y="2569510"/>
            <a:ext cx="1163907" cy="30348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8" name="Straight Arrow Connector 27">
            <a:extLst>
              <a:ext uri="{FF2B5EF4-FFF2-40B4-BE49-F238E27FC236}">
                <a16:creationId xmlns:a16="http://schemas.microsoft.com/office/drawing/2014/main" id="{69036B8A-0168-423A-9DFD-B0A63A0B0C85}"/>
              </a:ext>
            </a:extLst>
          </p:cNvPr>
          <p:cNvCxnSpPr>
            <a:cxnSpLocks/>
            <a:endCxn id="25" idx="2"/>
          </p:cNvCxnSpPr>
          <p:nvPr/>
        </p:nvCxnSpPr>
        <p:spPr>
          <a:xfrm>
            <a:off x="1014336" y="3061381"/>
            <a:ext cx="1219691" cy="37777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30">
            <a:extLst>
              <a:ext uri="{FF2B5EF4-FFF2-40B4-BE49-F238E27FC236}">
                <a16:creationId xmlns:a16="http://schemas.microsoft.com/office/drawing/2014/main" id="{B3933214-CB24-41A2-BC0F-A28F8CE58B2A}"/>
              </a:ext>
            </a:extLst>
          </p:cNvPr>
          <p:cNvCxnSpPr>
            <a:cxnSpLocks/>
          </p:cNvCxnSpPr>
          <p:nvPr/>
        </p:nvCxnSpPr>
        <p:spPr>
          <a:xfrm>
            <a:off x="949209" y="3166430"/>
            <a:ext cx="1300347" cy="10005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27" name="Straight Arrow Connector 1026">
            <a:extLst>
              <a:ext uri="{FF2B5EF4-FFF2-40B4-BE49-F238E27FC236}">
                <a16:creationId xmlns:a16="http://schemas.microsoft.com/office/drawing/2014/main" id="{3224B525-0527-4E47-B074-785A5BD83F61}"/>
              </a:ext>
            </a:extLst>
          </p:cNvPr>
          <p:cNvCxnSpPr>
            <a:cxnSpLocks/>
          </p:cNvCxnSpPr>
          <p:nvPr/>
        </p:nvCxnSpPr>
        <p:spPr>
          <a:xfrm flipV="1">
            <a:off x="915967" y="2683075"/>
            <a:ext cx="1303434" cy="103956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31" name="Straight Arrow Connector 1030">
            <a:extLst>
              <a:ext uri="{FF2B5EF4-FFF2-40B4-BE49-F238E27FC236}">
                <a16:creationId xmlns:a16="http://schemas.microsoft.com/office/drawing/2014/main" id="{C619FD30-DBD6-4FAC-A8B6-9F460C9D6F01}"/>
              </a:ext>
            </a:extLst>
          </p:cNvPr>
          <p:cNvCxnSpPr>
            <a:cxnSpLocks/>
            <a:stCxn id="23" idx="6"/>
          </p:cNvCxnSpPr>
          <p:nvPr/>
        </p:nvCxnSpPr>
        <p:spPr>
          <a:xfrm flipV="1">
            <a:off x="1059218" y="3500484"/>
            <a:ext cx="1226664" cy="30348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35" name="Straight Arrow Connector 1034">
            <a:extLst>
              <a:ext uri="{FF2B5EF4-FFF2-40B4-BE49-F238E27FC236}">
                <a16:creationId xmlns:a16="http://schemas.microsoft.com/office/drawing/2014/main" id="{FA3035A4-45CB-4F0C-9A89-5CCDE797E99C}"/>
              </a:ext>
            </a:extLst>
          </p:cNvPr>
          <p:cNvCxnSpPr>
            <a:cxnSpLocks/>
          </p:cNvCxnSpPr>
          <p:nvPr/>
        </p:nvCxnSpPr>
        <p:spPr>
          <a:xfrm>
            <a:off x="1032701" y="3895510"/>
            <a:ext cx="1194830" cy="32128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38" name="Straight Arrow Connector 1037">
            <a:extLst>
              <a:ext uri="{FF2B5EF4-FFF2-40B4-BE49-F238E27FC236}">
                <a16:creationId xmlns:a16="http://schemas.microsoft.com/office/drawing/2014/main" id="{90B00E78-C0BD-4B0E-84B0-CF7B0BDD9D05}"/>
              </a:ext>
            </a:extLst>
          </p:cNvPr>
          <p:cNvCxnSpPr/>
          <p:nvPr/>
        </p:nvCxnSpPr>
        <p:spPr>
          <a:xfrm flipV="1">
            <a:off x="2843627" y="3618951"/>
            <a:ext cx="1276096" cy="57876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40" name="Straight Arrow Connector 1039">
            <a:extLst>
              <a:ext uri="{FF2B5EF4-FFF2-40B4-BE49-F238E27FC236}">
                <a16:creationId xmlns:a16="http://schemas.microsoft.com/office/drawing/2014/main" id="{B0169EAC-99B7-4D53-B41A-0DB0E6192B3A}"/>
              </a:ext>
            </a:extLst>
          </p:cNvPr>
          <p:cNvCxnSpPr>
            <a:cxnSpLocks/>
          </p:cNvCxnSpPr>
          <p:nvPr/>
        </p:nvCxnSpPr>
        <p:spPr>
          <a:xfrm flipV="1">
            <a:off x="2843627" y="3466808"/>
            <a:ext cx="1264083" cy="336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43" name="Straight Arrow Connector 1042">
            <a:extLst>
              <a:ext uri="{FF2B5EF4-FFF2-40B4-BE49-F238E27FC236}">
                <a16:creationId xmlns:a16="http://schemas.microsoft.com/office/drawing/2014/main" id="{BF087B52-7D36-40AE-B1F6-BC73A73123BF}"/>
              </a:ext>
            </a:extLst>
          </p:cNvPr>
          <p:cNvCxnSpPr>
            <a:cxnSpLocks/>
            <a:stCxn id="24" idx="6"/>
          </p:cNvCxnSpPr>
          <p:nvPr/>
        </p:nvCxnSpPr>
        <p:spPr>
          <a:xfrm>
            <a:off x="2832725" y="2569511"/>
            <a:ext cx="1254856" cy="78563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58" name="TextBox 1057">
            <a:extLst>
              <a:ext uri="{FF2B5EF4-FFF2-40B4-BE49-F238E27FC236}">
                <a16:creationId xmlns:a16="http://schemas.microsoft.com/office/drawing/2014/main" id="{9F21361F-3F98-4CEC-8BEB-CF4AB3354D70}"/>
              </a:ext>
            </a:extLst>
          </p:cNvPr>
          <p:cNvSpPr txBox="1"/>
          <p:nvPr/>
        </p:nvSpPr>
        <p:spPr>
          <a:xfrm>
            <a:off x="1032701" y="2441374"/>
            <a:ext cx="492866" cy="338554"/>
          </a:xfrm>
          <a:prstGeom prst="rect">
            <a:avLst/>
          </a:prstGeom>
          <a:noFill/>
        </p:spPr>
        <p:txBody>
          <a:bodyPr wrap="square" rtlCol="0">
            <a:spAutoFit/>
          </a:bodyPr>
          <a:lstStyle/>
          <a:p>
            <a:r>
              <a:rPr lang="en-US" sz="1600" i="1" dirty="0"/>
              <a:t>w1</a:t>
            </a:r>
          </a:p>
        </p:txBody>
      </p:sp>
      <p:sp>
        <p:nvSpPr>
          <p:cNvPr id="67" name="TextBox 66">
            <a:extLst>
              <a:ext uri="{FF2B5EF4-FFF2-40B4-BE49-F238E27FC236}">
                <a16:creationId xmlns:a16="http://schemas.microsoft.com/office/drawing/2014/main" id="{0EEE0043-9EC0-4F5C-B7D3-ADD17018E04A}"/>
              </a:ext>
            </a:extLst>
          </p:cNvPr>
          <p:cNvSpPr txBox="1"/>
          <p:nvPr/>
        </p:nvSpPr>
        <p:spPr>
          <a:xfrm>
            <a:off x="1176013" y="2815462"/>
            <a:ext cx="492866" cy="338554"/>
          </a:xfrm>
          <a:prstGeom prst="rect">
            <a:avLst/>
          </a:prstGeom>
          <a:noFill/>
        </p:spPr>
        <p:txBody>
          <a:bodyPr wrap="square" rtlCol="0">
            <a:spAutoFit/>
          </a:bodyPr>
          <a:lstStyle/>
          <a:p>
            <a:r>
              <a:rPr lang="en-US" sz="1600" i="1" dirty="0"/>
              <a:t>w2</a:t>
            </a:r>
          </a:p>
        </p:txBody>
      </p:sp>
      <p:sp>
        <p:nvSpPr>
          <p:cNvPr id="68" name="TextBox 67">
            <a:extLst>
              <a:ext uri="{FF2B5EF4-FFF2-40B4-BE49-F238E27FC236}">
                <a16:creationId xmlns:a16="http://schemas.microsoft.com/office/drawing/2014/main" id="{561E4EE0-9086-4373-960B-C9C8C1280B64}"/>
              </a:ext>
            </a:extLst>
          </p:cNvPr>
          <p:cNvSpPr txBox="1"/>
          <p:nvPr/>
        </p:nvSpPr>
        <p:spPr>
          <a:xfrm>
            <a:off x="1078398" y="3104415"/>
            <a:ext cx="492866" cy="338554"/>
          </a:xfrm>
          <a:prstGeom prst="rect">
            <a:avLst/>
          </a:prstGeom>
          <a:noFill/>
        </p:spPr>
        <p:txBody>
          <a:bodyPr wrap="square" rtlCol="0">
            <a:spAutoFit/>
          </a:bodyPr>
          <a:lstStyle/>
          <a:p>
            <a:r>
              <a:rPr lang="en-US" sz="1600" i="1" dirty="0"/>
              <a:t>w3</a:t>
            </a:r>
          </a:p>
        </p:txBody>
      </p:sp>
      <p:sp>
        <p:nvSpPr>
          <p:cNvPr id="69" name="TextBox 68">
            <a:extLst>
              <a:ext uri="{FF2B5EF4-FFF2-40B4-BE49-F238E27FC236}">
                <a16:creationId xmlns:a16="http://schemas.microsoft.com/office/drawing/2014/main" id="{FF6DCF6B-6B4C-4C79-B0A9-E09B1C8349EC}"/>
              </a:ext>
            </a:extLst>
          </p:cNvPr>
          <p:cNvSpPr txBox="1"/>
          <p:nvPr/>
        </p:nvSpPr>
        <p:spPr>
          <a:xfrm>
            <a:off x="833639" y="3266051"/>
            <a:ext cx="492866" cy="338554"/>
          </a:xfrm>
          <a:prstGeom prst="rect">
            <a:avLst/>
          </a:prstGeom>
          <a:noFill/>
        </p:spPr>
        <p:txBody>
          <a:bodyPr wrap="square" rtlCol="0">
            <a:spAutoFit/>
          </a:bodyPr>
          <a:lstStyle/>
          <a:p>
            <a:r>
              <a:rPr lang="en-US" sz="1600" i="1" dirty="0"/>
              <a:t>w4</a:t>
            </a:r>
          </a:p>
        </p:txBody>
      </p:sp>
      <p:sp>
        <p:nvSpPr>
          <p:cNvPr id="70" name="TextBox 69">
            <a:extLst>
              <a:ext uri="{FF2B5EF4-FFF2-40B4-BE49-F238E27FC236}">
                <a16:creationId xmlns:a16="http://schemas.microsoft.com/office/drawing/2014/main" id="{8A620D1A-1C6B-4AC7-985D-5001401ED662}"/>
              </a:ext>
            </a:extLst>
          </p:cNvPr>
          <p:cNvSpPr txBox="1"/>
          <p:nvPr/>
        </p:nvSpPr>
        <p:spPr>
          <a:xfrm>
            <a:off x="1044871" y="3473921"/>
            <a:ext cx="492866" cy="338554"/>
          </a:xfrm>
          <a:prstGeom prst="rect">
            <a:avLst/>
          </a:prstGeom>
          <a:noFill/>
        </p:spPr>
        <p:txBody>
          <a:bodyPr wrap="square" rtlCol="0">
            <a:spAutoFit/>
          </a:bodyPr>
          <a:lstStyle/>
          <a:p>
            <a:r>
              <a:rPr lang="en-US" sz="1600" i="1" dirty="0"/>
              <a:t>w5</a:t>
            </a:r>
          </a:p>
        </p:txBody>
      </p:sp>
      <p:sp>
        <p:nvSpPr>
          <p:cNvPr id="71" name="TextBox 70">
            <a:extLst>
              <a:ext uri="{FF2B5EF4-FFF2-40B4-BE49-F238E27FC236}">
                <a16:creationId xmlns:a16="http://schemas.microsoft.com/office/drawing/2014/main" id="{170991E0-F2E5-4C1A-B68A-029AA4CAA556}"/>
              </a:ext>
            </a:extLst>
          </p:cNvPr>
          <p:cNvSpPr txBox="1"/>
          <p:nvPr/>
        </p:nvSpPr>
        <p:spPr>
          <a:xfrm>
            <a:off x="1262642" y="3747343"/>
            <a:ext cx="492866" cy="338554"/>
          </a:xfrm>
          <a:prstGeom prst="rect">
            <a:avLst/>
          </a:prstGeom>
          <a:noFill/>
        </p:spPr>
        <p:txBody>
          <a:bodyPr wrap="square" rtlCol="0">
            <a:spAutoFit/>
          </a:bodyPr>
          <a:lstStyle/>
          <a:p>
            <a:r>
              <a:rPr lang="en-US" sz="1600" i="1" dirty="0"/>
              <a:t>w6</a:t>
            </a:r>
          </a:p>
        </p:txBody>
      </p:sp>
      <p:sp>
        <p:nvSpPr>
          <p:cNvPr id="72" name="TextBox 71">
            <a:extLst>
              <a:ext uri="{FF2B5EF4-FFF2-40B4-BE49-F238E27FC236}">
                <a16:creationId xmlns:a16="http://schemas.microsoft.com/office/drawing/2014/main" id="{15E4FB16-8B49-4B5C-913B-9B83743DD5B8}"/>
              </a:ext>
            </a:extLst>
          </p:cNvPr>
          <p:cNvSpPr txBox="1"/>
          <p:nvPr/>
        </p:nvSpPr>
        <p:spPr>
          <a:xfrm>
            <a:off x="3267991" y="2572349"/>
            <a:ext cx="492866" cy="338554"/>
          </a:xfrm>
          <a:prstGeom prst="rect">
            <a:avLst/>
          </a:prstGeom>
          <a:noFill/>
        </p:spPr>
        <p:txBody>
          <a:bodyPr wrap="square" rtlCol="0">
            <a:spAutoFit/>
          </a:bodyPr>
          <a:lstStyle/>
          <a:p>
            <a:r>
              <a:rPr lang="en-US" sz="1600" i="1" dirty="0"/>
              <a:t>w7</a:t>
            </a:r>
          </a:p>
        </p:txBody>
      </p:sp>
      <p:sp>
        <p:nvSpPr>
          <p:cNvPr id="74" name="TextBox 73">
            <a:extLst>
              <a:ext uri="{FF2B5EF4-FFF2-40B4-BE49-F238E27FC236}">
                <a16:creationId xmlns:a16="http://schemas.microsoft.com/office/drawing/2014/main" id="{8685CF43-1F61-4B67-8BFB-E7937B01B16D}"/>
              </a:ext>
            </a:extLst>
          </p:cNvPr>
          <p:cNvSpPr txBox="1"/>
          <p:nvPr/>
        </p:nvSpPr>
        <p:spPr>
          <a:xfrm>
            <a:off x="3191265" y="3136041"/>
            <a:ext cx="492866" cy="338554"/>
          </a:xfrm>
          <a:prstGeom prst="rect">
            <a:avLst/>
          </a:prstGeom>
          <a:noFill/>
        </p:spPr>
        <p:txBody>
          <a:bodyPr wrap="square" rtlCol="0">
            <a:spAutoFit/>
          </a:bodyPr>
          <a:lstStyle/>
          <a:p>
            <a:r>
              <a:rPr lang="en-US" sz="1600" i="1" dirty="0"/>
              <a:t>w8</a:t>
            </a:r>
          </a:p>
        </p:txBody>
      </p:sp>
      <p:sp>
        <p:nvSpPr>
          <p:cNvPr id="75" name="TextBox 74">
            <a:extLst>
              <a:ext uri="{FF2B5EF4-FFF2-40B4-BE49-F238E27FC236}">
                <a16:creationId xmlns:a16="http://schemas.microsoft.com/office/drawing/2014/main" id="{FB20AD67-5C08-46BE-AD7F-DCF8FF59DEE4}"/>
              </a:ext>
            </a:extLst>
          </p:cNvPr>
          <p:cNvSpPr txBox="1"/>
          <p:nvPr/>
        </p:nvSpPr>
        <p:spPr>
          <a:xfrm>
            <a:off x="3177000" y="3618951"/>
            <a:ext cx="492866" cy="338554"/>
          </a:xfrm>
          <a:prstGeom prst="rect">
            <a:avLst/>
          </a:prstGeom>
          <a:noFill/>
        </p:spPr>
        <p:txBody>
          <a:bodyPr wrap="square" rtlCol="0">
            <a:spAutoFit/>
          </a:bodyPr>
          <a:lstStyle/>
          <a:p>
            <a:r>
              <a:rPr lang="en-US" sz="1600" i="1" dirty="0"/>
              <a:t>w9</a:t>
            </a:r>
          </a:p>
        </p:txBody>
      </p:sp>
      <p:sp>
        <p:nvSpPr>
          <p:cNvPr id="14" name="TextBox 13">
            <a:extLst>
              <a:ext uri="{FF2B5EF4-FFF2-40B4-BE49-F238E27FC236}">
                <a16:creationId xmlns:a16="http://schemas.microsoft.com/office/drawing/2014/main" id="{568C247E-09A5-4CB2-949D-4D1B568705CB}"/>
              </a:ext>
            </a:extLst>
          </p:cNvPr>
          <p:cNvSpPr txBox="1"/>
          <p:nvPr/>
        </p:nvSpPr>
        <p:spPr>
          <a:xfrm>
            <a:off x="7759957" y="5702672"/>
            <a:ext cx="3928171" cy="1200329"/>
          </a:xfrm>
          <a:prstGeom prst="rect">
            <a:avLst/>
          </a:prstGeom>
          <a:noFill/>
        </p:spPr>
        <p:txBody>
          <a:bodyPr wrap="square" rtlCol="0">
            <a:spAutoFit/>
          </a:bodyPr>
          <a:lstStyle/>
          <a:p>
            <a:r>
              <a:rPr lang="en-US" dirty="0"/>
              <a:t>hidden layer result    x w7   w8   w9      </a:t>
            </a:r>
          </a:p>
          <a:p>
            <a:endParaRPr lang="en-US" dirty="0"/>
          </a:p>
          <a:p>
            <a:br>
              <a:rPr lang="en-US" dirty="0"/>
            </a:br>
            <a:r>
              <a:rPr lang="en-US" dirty="0"/>
              <a:t>=  [output]  </a:t>
            </a:r>
          </a:p>
        </p:txBody>
      </p:sp>
      <p:sp>
        <p:nvSpPr>
          <p:cNvPr id="1059" name="TextBox 1058">
            <a:extLst>
              <a:ext uri="{FF2B5EF4-FFF2-40B4-BE49-F238E27FC236}">
                <a16:creationId xmlns:a16="http://schemas.microsoft.com/office/drawing/2014/main" id="{D3ACC0E2-C5AB-4DBB-BCC3-2C70DC7F84F9}"/>
              </a:ext>
            </a:extLst>
          </p:cNvPr>
          <p:cNvSpPr txBox="1"/>
          <p:nvPr/>
        </p:nvSpPr>
        <p:spPr>
          <a:xfrm>
            <a:off x="6676415" y="5751490"/>
            <a:ext cx="980097" cy="369332"/>
          </a:xfrm>
          <a:prstGeom prst="rect">
            <a:avLst/>
          </a:prstGeom>
          <a:noFill/>
        </p:spPr>
        <p:txBody>
          <a:bodyPr wrap="square" rtlCol="0">
            <a:spAutoFit/>
          </a:bodyPr>
          <a:lstStyle/>
          <a:p>
            <a:r>
              <a:rPr lang="en-US" dirty="0"/>
              <a:t>Sigmoid</a:t>
            </a:r>
          </a:p>
        </p:txBody>
      </p:sp>
      <p:grpSp>
        <p:nvGrpSpPr>
          <p:cNvPr id="3" name="Group 2"/>
          <p:cNvGrpSpPr/>
          <p:nvPr/>
        </p:nvGrpSpPr>
        <p:grpSpPr>
          <a:xfrm>
            <a:off x="7593301" y="5522904"/>
            <a:ext cx="3782008" cy="871512"/>
            <a:chOff x="6837927" y="5588035"/>
            <a:chExt cx="3813620" cy="871512"/>
          </a:xfrm>
        </p:grpSpPr>
        <p:sp>
          <p:nvSpPr>
            <p:cNvPr id="76" name="Double Bracket 75">
              <a:extLst>
                <a:ext uri="{FF2B5EF4-FFF2-40B4-BE49-F238E27FC236}">
                  <a16:creationId xmlns:a16="http://schemas.microsoft.com/office/drawing/2014/main" id="{C405427D-FEE8-4901-8CD5-842C4AE508E2}"/>
                </a:ext>
              </a:extLst>
            </p:cNvPr>
            <p:cNvSpPr/>
            <p:nvPr/>
          </p:nvSpPr>
          <p:spPr>
            <a:xfrm>
              <a:off x="6892111" y="5688123"/>
              <a:ext cx="1951080" cy="472473"/>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77" name="TextBox 76">
              <a:extLst>
                <a:ext uri="{FF2B5EF4-FFF2-40B4-BE49-F238E27FC236}">
                  <a16:creationId xmlns:a16="http://schemas.microsoft.com/office/drawing/2014/main" id="{6CC7D1ED-4249-4312-9A6D-342278F0A42F}"/>
                </a:ext>
              </a:extLst>
            </p:cNvPr>
            <p:cNvSpPr txBox="1"/>
            <p:nvPr/>
          </p:nvSpPr>
          <p:spPr>
            <a:xfrm>
              <a:off x="10041093" y="6120993"/>
              <a:ext cx="610454" cy="338554"/>
            </a:xfrm>
            <a:prstGeom prst="rect">
              <a:avLst/>
            </a:prstGeom>
            <a:noFill/>
          </p:spPr>
          <p:txBody>
            <a:bodyPr wrap="square" rtlCol="0">
              <a:spAutoFit/>
            </a:bodyPr>
            <a:lstStyle/>
            <a:p>
              <a:r>
                <a:rPr lang="en-US" sz="1600" dirty="0"/>
                <a:t>3x1</a:t>
              </a:r>
            </a:p>
          </p:txBody>
        </p:sp>
        <p:sp>
          <p:nvSpPr>
            <p:cNvPr id="78" name="Double Bracket 77">
              <a:extLst>
                <a:ext uri="{FF2B5EF4-FFF2-40B4-BE49-F238E27FC236}">
                  <a16:creationId xmlns:a16="http://schemas.microsoft.com/office/drawing/2014/main" id="{31A480C2-18D3-4271-9265-0EE312EA86F2}"/>
                </a:ext>
              </a:extLst>
            </p:cNvPr>
            <p:cNvSpPr/>
            <p:nvPr/>
          </p:nvSpPr>
          <p:spPr>
            <a:xfrm>
              <a:off x="6837927" y="5588035"/>
              <a:ext cx="3650766" cy="809600"/>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80" name="Double Bracket 79">
              <a:extLst>
                <a:ext uri="{FF2B5EF4-FFF2-40B4-BE49-F238E27FC236}">
                  <a16:creationId xmlns:a16="http://schemas.microsoft.com/office/drawing/2014/main" id="{23CC33F5-F65C-4841-8A8C-C0519581DA8A}"/>
                </a:ext>
              </a:extLst>
            </p:cNvPr>
            <p:cNvSpPr/>
            <p:nvPr/>
          </p:nvSpPr>
          <p:spPr>
            <a:xfrm>
              <a:off x="9168900" y="5772762"/>
              <a:ext cx="1277427" cy="387834"/>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1060" name="TextBox 1059">
                <a:extLst>
                  <a:ext uri="{FF2B5EF4-FFF2-40B4-BE49-F238E27FC236}">
                    <a16:creationId xmlns:a16="http://schemas.microsoft.com/office/drawing/2014/main" id="{B8AF1954-BF5E-49C5-B335-18F8A14577C6}"/>
                  </a:ext>
                </a:extLst>
              </p:cNvPr>
              <p:cNvSpPr txBox="1"/>
              <p:nvPr/>
            </p:nvSpPr>
            <p:spPr>
              <a:xfrm>
                <a:off x="328281" y="5713481"/>
                <a:ext cx="540212" cy="9618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m>
                        <m:mPr>
                          <m:mcs>
                            <m:mc>
                              <m:mcPr>
                                <m:count m:val="2"/>
                                <m:mcJc m:val="center"/>
                              </m:mcPr>
                            </m:mc>
                          </m:mcs>
                          <m:ctrlPr>
                            <a:rPr lang="pt-BR" i="1" smtClean="0">
                              <a:latin typeface="Cambria Math" panose="02040503050406030204" pitchFamily="18" charset="0"/>
                            </a:rPr>
                          </m:ctrlPr>
                        </m:mPr>
                        <m:mr>
                          <m:e>
                            <m:r>
                              <m:rPr>
                                <m:brk m:alnAt="7"/>
                              </m:rPr>
                              <a:rPr lang="en-US" b="0" i="1" smtClean="0">
                                <a:latin typeface="Cambria Math" panose="02040503050406030204" pitchFamily="18" charset="0"/>
                              </a:rPr>
                              <m:t>0</m:t>
                            </m:r>
                          </m:e>
                          <m:e>
                            <m:r>
                              <a:rPr lang="en-US" b="0" i="1" smtClean="0">
                                <a:latin typeface="Cambria Math" panose="02040503050406030204" pitchFamily="18" charset="0"/>
                              </a:rPr>
                              <m:t>0</m:t>
                            </m:r>
                          </m:e>
                        </m:mr>
                        <m:mr>
                          <m:e>
                            <m:r>
                              <a:rPr lang="en-US" b="0" i="1" smtClean="0">
                                <a:latin typeface="Cambria Math" panose="02040503050406030204" pitchFamily="18" charset="0"/>
                              </a:rPr>
                              <m:t>0</m:t>
                            </m:r>
                          </m:e>
                          <m:e>
                            <m:r>
                              <a:rPr lang="en-US" b="0" i="1" smtClean="0">
                                <a:latin typeface="Cambria Math" panose="02040503050406030204" pitchFamily="18" charset="0"/>
                              </a:rPr>
                              <m:t>1</m:t>
                            </m:r>
                          </m:e>
                        </m:mr>
                        <m:mr>
                          <m:e>
                            <m:eqArr>
                              <m:eqArrPr>
                                <m:ctrlPr>
                                  <a:rPr lang="en-US" b="0" i="1" smtClean="0">
                                    <a:latin typeface="Cambria Math" panose="02040503050406030204" pitchFamily="18" charset="0"/>
                                  </a:rPr>
                                </m:ctrlPr>
                              </m:eqArrPr>
                              <m:e>
                                <m:r>
                                  <a:rPr lang="en-US" b="0" i="1" smtClean="0">
                                    <a:latin typeface="Cambria Math" panose="02040503050406030204" pitchFamily="18" charset="0"/>
                                  </a:rPr>
                                  <m:t>1</m:t>
                                </m:r>
                              </m:e>
                              <m:e>
                                <m:r>
                                  <a:rPr lang="en-US" b="0" i="1" smtClean="0">
                                    <a:latin typeface="Cambria Math" panose="02040503050406030204" pitchFamily="18" charset="0"/>
                                  </a:rPr>
                                  <m:t>1</m:t>
                                </m:r>
                              </m:e>
                            </m:eqArr>
                          </m:e>
                          <m:e>
                            <m:eqArr>
                              <m:eqArrPr>
                                <m:ctrlPr>
                                  <a:rPr lang="en-US" b="0" i="1" smtClean="0">
                                    <a:latin typeface="Cambria Math" panose="02040503050406030204" pitchFamily="18" charset="0"/>
                                  </a:rPr>
                                </m:ctrlPr>
                              </m:eqArrPr>
                              <m:e>
                                <m:r>
                                  <a:rPr lang="en-US" b="0" i="1" smtClean="0">
                                    <a:latin typeface="Cambria Math" panose="02040503050406030204" pitchFamily="18" charset="0"/>
                                  </a:rPr>
                                  <m:t>0</m:t>
                                </m:r>
                              </m:e>
                              <m:e>
                                <m:r>
                                  <a:rPr lang="en-US" b="0" i="1" smtClean="0">
                                    <a:latin typeface="Cambria Math" panose="02040503050406030204" pitchFamily="18" charset="0"/>
                                  </a:rPr>
                                  <m:t>1</m:t>
                                </m:r>
                              </m:e>
                            </m:eqArr>
                          </m:e>
                        </m:mr>
                      </m:m>
                    </m:oMath>
                  </m:oMathPara>
                </a14:m>
                <a:endParaRPr lang="en-US" dirty="0"/>
              </a:p>
            </p:txBody>
          </p:sp>
        </mc:Choice>
        <mc:Fallback xmlns="">
          <p:sp>
            <p:nvSpPr>
              <p:cNvPr id="1060" name="TextBox 1059">
                <a:extLst>
                  <a:ext uri="{FF2B5EF4-FFF2-40B4-BE49-F238E27FC236}">
                    <a16:creationId xmlns:a16="http://schemas.microsoft.com/office/drawing/2014/main" id="{B8AF1954-BF5E-49C5-B335-18F8A14577C6}"/>
                  </a:ext>
                </a:extLst>
              </p:cNvPr>
              <p:cNvSpPr txBox="1">
                <a:spLocks noRot="1" noChangeAspect="1" noMove="1" noResize="1" noEditPoints="1" noAdjustHandles="1" noChangeArrowheads="1" noChangeShapeType="1" noTextEdit="1"/>
              </p:cNvSpPr>
              <p:nvPr/>
            </p:nvSpPr>
            <p:spPr>
              <a:xfrm>
                <a:off x="328281" y="5713481"/>
                <a:ext cx="540212" cy="961866"/>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61" name="TextBox 1060">
                <a:extLst>
                  <a:ext uri="{FF2B5EF4-FFF2-40B4-BE49-F238E27FC236}">
                    <a16:creationId xmlns:a16="http://schemas.microsoft.com/office/drawing/2014/main" id="{D9D2FE76-D44B-4139-9DEA-9C0DB8EF6736}"/>
                  </a:ext>
                </a:extLst>
              </p:cNvPr>
              <p:cNvSpPr txBox="1"/>
              <p:nvPr/>
            </p:nvSpPr>
            <p:spPr>
              <a:xfrm>
                <a:off x="1713620" y="5857404"/>
                <a:ext cx="1409040" cy="46012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m>
                        <m:mPr>
                          <m:mcs>
                            <m:mc>
                              <m:mcPr>
                                <m:count m:val="3"/>
                                <m:mcJc m:val="center"/>
                              </m:mcPr>
                            </m:mc>
                          </m:mcs>
                          <m:ctrlPr>
                            <a:rPr lang="en-US" i="1" smtClean="0">
                              <a:latin typeface="Cambria Math" panose="02040503050406030204" pitchFamily="18" charset="0"/>
                            </a:rPr>
                          </m:ctrlPr>
                        </m:mPr>
                        <m:mr>
                          <m:e>
                            <m:eqArr>
                              <m:eqArrPr>
                                <m:ctrlPr>
                                  <a:rPr lang="en-US" b="0" i="1" smtClean="0">
                                    <a:latin typeface="Cambria Math" panose="02040503050406030204" pitchFamily="18" charset="0"/>
                                  </a:rPr>
                                </m:ctrlPr>
                              </m:eqArrPr>
                              <m:e>
                                <m:r>
                                  <m:rPr>
                                    <m:brk m:alnAt="7"/>
                                  </m:rPr>
                                  <a:rPr lang="en-US" b="0" i="1" smtClean="0">
                                    <a:latin typeface="Cambria Math" panose="02040503050406030204" pitchFamily="18" charset="0"/>
                                  </a:rPr>
                                  <m:t>𝑤</m:t>
                                </m:r>
                                <m:r>
                                  <a:rPr lang="en-US" b="0" i="1" smtClean="0">
                                    <a:latin typeface="Cambria Math" panose="02040503050406030204" pitchFamily="18" charset="0"/>
                                  </a:rPr>
                                  <m:t>1</m:t>
                                </m:r>
                              </m:e>
                              <m:e>
                                <m:r>
                                  <a:rPr lang="en-US" b="0" i="1" smtClean="0">
                                    <a:latin typeface="Cambria Math" panose="02040503050406030204" pitchFamily="18" charset="0"/>
                                  </a:rPr>
                                  <m:t>𝑤</m:t>
                                </m:r>
                                <m:r>
                                  <a:rPr lang="en-US" b="0" i="1" smtClean="0">
                                    <a:latin typeface="Cambria Math" panose="02040503050406030204" pitchFamily="18" charset="0"/>
                                  </a:rPr>
                                  <m:t>4</m:t>
                                </m:r>
                              </m:e>
                            </m:eqArr>
                          </m:e>
                          <m:e>
                            <m:eqArr>
                              <m:eqArrPr>
                                <m:ctrlPr>
                                  <a:rPr lang="en-US" b="0" i="1" smtClean="0">
                                    <a:latin typeface="Cambria Math" panose="02040503050406030204" pitchFamily="18" charset="0"/>
                                  </a:rPr>
                                </m:ctrlPr>
                              </m:eqArrPr>
                              <m:e>
                                <m:r>
                                  <a:rPr lang="en-US" b="0" i="1" smtClean="0">
                                    <a:latin typeface="Cambria Math" panose="02040503050406030204" pitchFamily="18" charset="0"/>
                                  </a:rPr>
                                  <m:t>𝑤</m:t>
                                </m:r>
                                <m:r>
                                  <a:rPr lang="en-US" b="0" i="1" smtClean="0">
                                    <a:latin typeface="Cambria Math" panose="02040503050406030204" pitchFamily="18" charset="0"/>
                                  </a:rPr>
                                  <m:t>2</m:t>
                                </m:r>
                              </m:e>
                              <m:e>
                                <m:r>
                                  <a:rPr lang="en-US" b="0" i="1" smtClean="0">
                                    <a:latin typeface="Cambria Math" panose="02040503050406030204" pitchFamily="18" charset="0"/>
                                  </a:rPr>
                                  <m:t>𝑤</m:t>
                                </m:r>
                                <m:r>
                                  <a:rPr lang="en-US" b="0" i="1" smtClean="0">
                                    <a:latin typeface="Cambria Math" panose="02040503050406030204" pitchFamily="18" charset="0"/>
                                  </a:rPr>
                                  <m:t>5</m:t>
                                </m:r>
                              </m:e>
                            </m:eqArr>
                          </m:e>
                          <m:e>
                            <m:eqArr>
                              <m:eqArrPr>
                                <m:ctrlPr>
                                  <a:rPr lang="en-US" b="0" i="1" smtClean="0">
                                    <a:latin typeface="Cambria Math" panose="02040503050406030204" pitchFamily="18" charset="0"/>
                                  </a:rPr>
                                </m:ctrlPr>
                              </m:eqArrPr>
                              <m:e>
                                <m:r>
                                  <a:rPr lang="en-US" b="0" i="1" smtClean="0">
                                    <a:latin typeface="Cambria Math" panose="02040503050406030204" pitchFamily="18" charset="0"/>
                                  </a:rPr>
                                  <m:t>𝑤</m:t>
                                </m:r>
                                <m:r>
                                  <a:rPr lang="en-US" b="0" i="1" smtClean="0">
                                    <a:latin typeface="Cambria Math" panose="02040503050406030204" pitchFamily="18" charset="0"/>
                                  </a:rPr>
                                  <m:t>3</m:t>
                                </m:r>
                              </m:e>
                              <m:e>
                                <m:r>
                                  <a:rPr lang="en-US" b="0" i="1" smtClean="0">
                                    <a:latin typeface="Cambria Math" panose="02040503050406030204" pitchFamily="18" charset="0"/>
                                  </a:rPr>
                                  <m:t>𝑤</m:t>
                                </m:r>
                                <m:r>
                                  <a:rPr lang="en-US" b="0" i="1" smtClean="0">
                                    <a:latin typeface="Cambria Math" panose="02040503050406030204" pitchFamily="18" charset="0"/>
                                  </a:rPr>
                                  <m:t>6</m:t>
                                </m:r>
                              </m:e>
                            </m:eqArr>
                          </m:e>
                        </m:mr>
                      </m:m>
                    </m:oMath>
                  </m:oMathPara>
                </a14:m>
                <a:endParaRPr lang="en-US" dirty="0"/>
              </a:p>
            </p:txBody>
          </p:sp>
        </mc:Choice>
        <mc:Fallback xmlns="">
          <p:sp>
            <p:nvSpPr>
              <p:cNvPr id="1061" name="TextBox 1060">
                <a:extLst>
                  <a:ext uri="{FF2B5EF4-FFF2-40B4-BE49-F238E27FC236}">
                    <a16:creationId xmlns:a16="http://schemas.microsoft.com/office/drawing/2014/main" id="{D9D2FE76-D44B-4139-9DEA-9C0DB8EF6736}"/>
                  </a:ext>
                </a:extLst>
              </p:cNvPr>
              <p:cNvSpPr txBox="1">
                <a:spLocks noRot="1" noChangeAspect="1" noMove="1" noResize="1" noEditPoints="1" noAdjustHandles="1" noChangeArrowheads="1" noChangeShapeType="1" noTextEdit="1"/>
              </p:cNvSpPr>
              <p:nvPr/>
            </p:nvSpPr>
            <p:spPr>
              <a:xfrm>
                <a:off x="1713620" y="5857404"/>
                <a:ext cx="1409040" cy="460126"/>
              </a:xfrm>
              <a:prstGeom prst="rect">
                <a:avLst/>
              </a:prstGeom>
              <a:blipFill>
                <a:blip r:embed="rId4"/>
                <a:stretch>
                  <a:fillRect b="-1333"/>
                </a:stretch>
              </a:blipFill>
            </p:spPr>
            <p:txBody>
              <a:bodyPr/>
              <a:lstStyle/>
              <a:p>
                <a:r>
                  <a:rPr lang="en-US">
                    <a:noFill/>
                  </a:rPr>
                  <a:t> </a:t>
                </a:r>
              </a:p>
            </p:txBody>
          </p:sp>
        </mc:Fallback>
      </mc:AlternateContent>
      <p:sp>
        <p:nvSpPr>
          <p:cNvPr id="1062" name="Double Bracket 1061">
            <a:extLst>
              <a:ext uri="{FF2B5EF4-FFF2-40B4-BE49-F238E27FC236}">
                <a16:creationId xmlns:a16="http://schemas.microsoft.com/office/drawing/2014/main" id="{9A9B2B9A-BCF9-415B-BF93-EAC5D2BC155A}"/>
              </a:ext>
            </a:extLst>
          </p:cNvPr>
          <p:cNvSpPr/>
          <p:nvPr/>
        </p:nvSpPr>
        <p:spPr>
          <a:xfrm>
            <a:off x="1553441" y="5755193"/>
            <a:ext cx="1756179" cy="704615"/>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84" name="Double Bracket 83">
            <a:extLst>
              <a:ext uri="{FF2B5EF4-FFF2-40B4-BE49-F238E27FC236}">
                <a16:creationId xmlns:a16="http://schemas.microsoft.com/office/drawing/2014/main" id="{81BA9AF0-49A8-4706-B9AB-3E67AFC9F44E}"/>
              </a:ext>
            </a:extLst>
          </p:cNvPr>
          <p:cNvSpPr/>
          <p:nvPr/>
        </p:nvSpPr>
        <p:spPr>
          <a:xfrm>
            <a:off x="195571" y="5672981"/>
            <a:ext cx="783076" cy="1039224"/>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063" name="TextBox 1062">
            <a:extLst>
              <a:ext uri="{FF2B5EF4-FFF2-40B4-BE49-F238E27FC236}">
                <a16:creationId xmlns:a16="http://schemas.microsoft.com/office/drawing/2014/main" id="{B24D2DA9-1E1A-4BC5-AECF-5A6D29C6C162}"/>
              </a:ext>
            </a:extLst>
          </p:cNvPr>
          <p:cNvSpPr txBox="1"/>
          <p:nvPr/>
        </p:nvSpPr>
        <p:spPr>
          <a:xfrm>
            <a:off x="1120936" y="5943583"/>
            <a:ext cx="405724" cy="369332"/>
          </a:xfrm>
          <a:prstGeom prst="rect">
            <a:avLst/>
          </a:prstGeom>
          <a:noFill/>
        </p:spPr>
        <p:txBody>
          <a:bodyPr wrap="square" rtlCol="0">
            <a:spAutoFit/>
          </a:bodyPr>
          <a:lstStyle/>
          <a:p>
            <a:r>
              <a:rPr lang="en-US" dirty="0"/>
              <a:t>X</a:t>
            </a:r>
          </a:p>
        </p:txBody>
      </p:sp>
      <p:sp>
        <p:nvSpPr>
          <p:cNvPr id="1064" name="TextBox 1063">
            <a:extLst>
              <a:ext uri="{FF2B5EF4-FFF2-40B4-BE49-F238E27FC236}">
                <a16:creationId xmlns:a16="http://schemas.microsoft.com/office/drawing/2014/main" id="{994F7D6E-80BC-4C15-80F2-12D1C5F725E2}"/>
              </a:ext>
            </a:extLst>
          </p:cNvPr>
          <p:cNvSpPr txBox="1"/>
          <p:nvPr/>
        </p:nvSpPr>
        <p:spPr>
          <a:xfrm>
            <a:off x="3439263" y="5943583"/>
            <a:ext cx="333191" cy="369332"/>
          </a:xfrm>
          <a:prstGeom prst="rect">
            <a:avLst/>
          </a:prstGeom>
          <a:noFill/>
        </p:spPr>
        <p:txBody>
          <a:bodyPr wrap="square" rtlCol="0">
            <a:spAutoFit/>
          </a:bodyPr>
          <a:lstStyle/>
          <a:p>
            <a:r>
              <a:rPr lang="en-US" dirty="0"/>
              <a:t>=</a:t>
            </a:r>
          </a:p>
        </p:txBody>
      </p:sp>
      <p:sp>
        <p:nvSpPr>
          <p:cNvPr id="1065" name="Rectangle 1064">
            <a:extLst>
              <a:ext uri="{FF2B5EF4-FFF2-40B4-BE49-F238E27FC236}">
                <a16:creationId xmlns:a16="http://schemas.microsoft.com/office/drawing/2014/main" id="{39D6275C-30F1-466C-92D9-B874274ABC8D}"/>
              </a:ext>
            </a:extLst>
          </p:cNvPr>
          <p:cNvSpPr/>
          <p:nvPr/>
        </p:nvSpPr>
        <p:spPr>
          <a:xfrm>
            <a:off x="3998871" y="5803903"/>
            <a:ext cx="1851084" cy="369332"/>
          </a:xfrm>
          <a:prstGeom prst="rect">
            <a:avLst/>
          </a:prstGeom>
        </p:spPr>
        <p:txBody>
          <a:bodyPr wrap="none">
            <a:spAutoFit/>
          </a:bodyPr>
          <a:lstStyle/>
          <a:p>
            <a:r>
              <a:rPr lang="en-US" dirty="0"/>
              <a:t>hidden layer sum </a:t>
            </a:r>
          </a:p>
        </p:txBody>
      </p:sp>
      <p:sp>
        <p:nvSpPr>
          <p:cNvPr id="88" name="TextBox 87">
            <a:extLst>
              <a:ext uri="{FF2B5EF4-FFF2-40B4-BE49-F238E27FC236}">
                <a16:creationId xmlns:a16="http://schemas.microsoft.com/office/drawing/2014/main" id="{B9806143-6160-4024-8864-42405C5ED15C}"/>
              </a:ext>
            </a:extLst>
          </p:cNvPr>
          <p:cNvSpPr txBox="1"/>
          <p:nvPr/>
        </p:nvSpPr>
        <p:spPr>
          <a:xfrm>
            <a:off x="395373" y="2864642"/>
            <a:ext cx="1006764" cy="307777"/>
          </a:xfrm>
          <a:prstGeom prst="rect">
            <a:avLst/>
          </a:prstGeom>
          <a:noFill/>
        </p:spPr>
        <p:txBody>
          <a:bodyPr wrap="square" rtlCol="0">
            <a:spAutoFit/>
          </a:bodyPr>
          <a:lstStyle/>
          <a:p>
            <a:r>
              <a:rPr lang="en-US" sz="1400" dirty="0"/>
              <a:t>0,0,1,1</a:t>
            </a:r>
            <a:endParaRPr lang="en-US" dirty="0"/>
          </a:p>
        </p:txBody>
      </p:sp>
      <p:sp>
        <p:nvSpPr>
          <p:cNvPr id="89" name="TextBox 88">
            <a:extLst>
              <a:ext uri="{FF2B5EF4-FFF2-40B4-BE49-F238E27FC236}">
                <a16:creationId xmlns:a16="http://schemas.microsoft.com/office/drawing/2014/main" id="{416C713A-1EA4-4FE4-BAE2-9F61A1292AFB}"/>
              </a:ext>
            </a:extLst>
          </p:cNvPr>
          <p:cNvSpPr txBox="1"/>
          <p:nvPr/>
        </p:nvSpPr>
        <p:spPr>
          <a:xfrm>
            <a:off x="426846" y="3645314"/>
            <a:ext cx="1006764" cy="307777"/>
          </a:xfrm>
          <a:prstGeom prst="rect">
            <a:avLst/>
          </a:prstGeom>
          <a:noFill/>
        </p:spPr>
        <p:txBody>
          <a:bodyPr wrap="square" rtlCol="0">
            <a:spAutoFit/>
          </a:bodyPr>
          <a:lstStyle/>
          <a:p>
            <a:r>
              <a:rPr lang="en-US" sz="1400" dirty="0"/>
              <a:t>0,1,0,1</a:t>
            </a:r>
            <a:endParaRPr lang="en-US" dirty="0"/>
          </a:p>
        </p:txBody>
      </p:sp>
      <p:sp>
        <p:nvSpPr>
          <p:cNvPr id="90" name="TextBox 89">
            <a:extLst>
              <a:ext uri="{FF2B5EF4-FFF2-40B4-BE49-F238E27FC236}">
                <a16:creationId xmlns:a16="http://schemas.microsoft.com/office/drawing/2014/main" id="{F52EBEF2-F13E-4687-B6CC-791D88B6F043}"/>
              </a:ext>
            </a:extLst>
          </p:cNvPr>
          <p:cNvSpPr txBox="1"/>
          <p:nvPr/>
        </p:nvSpPr>
        <p:spPr>
          <a:xfrm>
            <a:off x="200625" y="4460345"/>
            <a:ext cx="1580841" cy="400110"/>
          </a:xfrm>
          <a:prstGeom prst="rect">
            <a:avLst/>
          </a:prstGeom>
          <a:noFill/>
        </p:spPr>
        <p:txBody>
          <a:bodyPr wrap="square" rtlCol="0">
            <a:spAutoFit/>
          </a:bodyPr>
          <a:lstStyle/>
          <a:p>
            <a:r>
              <a:rPr lang="en-US" sz="2000" dirty="0">
                <a:solidFill>
                  <a:schemeClr val="accent1">
                    <a:lumMod val="75000"/>
                  </a:schemeClr>
                </a:solidFill>
              </a:rPr>
              <a:t>Input layer</a:t>
            </a:r>
          </a:p>
        </p:txBody>
      </p:sp>
      <p:sp>
        <p:nvSpPr>
          <p:cNvPr id="91" name="TextBox 90">
            <a:extLst>
              <a:ext uri="{FF2B5EF4-FFF2-40B4-BE49-F238E27FC236}">
                <a16:creationId xmlns:a16="http://schemas.microsoft.com/office/drawing/2014/main" id="{438B6AC6-8ECF-47AE-91A5-5A4E83B788FD}"/>
              </a:ext>
            </a:extLst>
          </p:cNvPr>
          <p:cNvSpPr txBox="1"/>
          <p:nvPr/>
        </p:nvSpPr>
        <p:spPr>
          <a:xfrm>
            <a:off x="2019227" y="4699845"/>
            <a:ext cx="1658302" cy="400110"/>
          </a:xfrm>
          <a:prstGeom prst="rect">
            <a:avLst/>
          </a:prstGeom>
          <a:noFill/>
        </p:spPr>
        <p:txBody>
          <a:bodyPr wrap="square" rtlCol="0">
            <a:spAutoFit/>
          </a:bodyPr>
          <a:lstStyle/>
          <a:p>
            <a:r>
              <a:rPr lang="en-US" sz="2000" dirty="0">
                <a:solidFill>
                  <a:schemeClr val="accent6">
                    <a:lumMod val="75000"/>
                  </a:schemeClr>
                </a:solidFill>
              </a:rPr>
              <a:t>Hidden layer</a:t>
            </a:r>
          </a:p>
        </p:txBody>
      </p:sp>
      <p:sp>
        <p:nvSpPr>
          <p:cNvPr id="92" name="TextBox 91">
            <a:extLst>
              <a:ext uri="{FF2B5EF4-FFF2-40B4-BE49-F238E27FC236}">
                <a16:creationId xmlns:a16="http://schemas.microsoft.com/office/drawing/2014/main" id="{964AF755-1DDC-4D49-A1DE-BB9A7BAB7CF2}"/>
              </a:ext>
            </a:extLst>
          </p:cNvPr>
          <p:cNvSpPr txBox="1"/>
          <p:nvPr/>
        </p:nvSpPr>
        <p:spPr>
          <a:xfrm>
            <a:off x="3896791" y="4544821"/>
            <a:ext cx="1771809" cy="400110"/>
          </a:xfrm>
          <a:prstGeom prst="rect">
            <a:avLst/>
          </a:prstGeom>
          <a:noFill/>
        </p:spPr>
        <p:txBody>
          <a:bodyPr wrap="square" rtlCol="0">
            <a:spAutoFit/>
          </a:bodyPr>
          <a:lstStyle/>
          <a:p>
            <a:r>
              <a:rPr lang="en-US" sz="2000" dirty="0">
                <a:solidFill>
                  <a:srgbClr val="7030A0"/>
                </a:solidFill>
              </a:rPr>
              <a:t>Output</a:t>
            </a:r>
          </a:p>
        </p:txBody>
      </p:sp>
      <p:sp>
        <p:nvSpPr>
          <p:cNvPr id="54" name="Rectangle 53">
            <a:extLst>
              <a:ext uri="{FF2B5EF4-FFF2-40B4-BE49-F238E27FC236}">
                <a16:creationId xmlns:a16="http://schemas.microsoft.com/office/drawing/2014/main" id="{D3473803-F6F8-47AF-AE82-0BDBCC0F4B71}"/>
              </a:ext>
            </a:extLst>
          </p:cNvPr>
          <p:cNvSpPr/>
          <p:nvPr/>
        </p:nvSpPr>
        <p:spPr>
          <a:xfrm>
            <a:off x="2194986" y="1841030"/>
            <a:ext cx="891078" cy="369332"/>
          </a:xfrm>
          <a:prstGeom prst="rect">
            <a:avLst/>
          </a:prstGeom>
        </p:spPr>
        <p:txBody>
          <a:bodyPr wrap="none">
            <a:spAutoFit/>
          </a:bodyPr>
          <a:lstStyle/>
          <a:p>
            <a:r>
              <a:rPr lang="en-US" dirty="0">
                <a:solidFill>
                  <a:srgbClr val="0070C0"/>
                </a:solidFill>
              </a:rPr>
              <a:t>Ne</a:t>
            </a:r>
            <a:r>
              <a:rPr lang="en-US" dirty="0">
                <a:solidFill>
                  <a:schemeClr val="accent6">
                    <a:lumMod val="75000"/>
                  </a:schemeClr>
                </a:solidFill>
              </a:rPr>
              <a:t>ur</a:t>
            </a:r>
            <a:r>
              <a:rPr lang="en-US" dirty="0">
                <a:solidFill>
                  <a:srgbClr val="7030A0"/>
                </a:solidFill>
              </a:rPr>
              <a:t>on</a:t>
            </a:r>
          </a:p>
        </p:txBody>
      </p:sp>
      <p:sp>
        <p:nvSpPr>
          <p:cNvPr id="2" name="Rectangle 1"/>
          <p:cNvSpPr/>
          <p:nvPr/>
        </p:nvSpPr>
        <p:spPr>
          <a:xfrm>
            <a:off x="5257006" y="1641440"/>
            <a:ext cx="6714965" cy="2308324"/>
          </a:xfrm>
          <a:prstGeom prst="rect">
            <a:avLst/>
          </a:prstGeom>
        </p:spPr>
        <p:txBody>
          <a:bodyPr wrap="square">
            <a:spAutoFit/>
          </a:bodyPr>
          <a:lstStyle/>
          <a:p>
            <a:pPr marL="285750" indent="-285750">
              <a:buFont typeface="Arial" panose="020B0604020202020204" pitchFamily="34" charset="0"/>
              <a:buChar char="•"/>
            </a:pPr>
            <a:r>
              <a:rPr lang="en-US" kern="700" dirty="0">
                <a:latin typeface="Times New Roman" panose="02020603050405020304" pitchFamily="18" charset="0"/>
                <a:ea typeface="Times New Roman" panose="02020603050405020304" pitchFamily="18" charset="0"/>
              </a:rPr>
              <a:t>It is one of the widely used machine learning algorithms</a:t>
            </a:r>
          </a:p>
          <a:p>
            <a:pPr marL="285750" indent="-285750">
              <a:buFont typeface="Arial" panose="020B0604020202020204" pitchFamily="34" charset="0"/>
              <a:buChar char="•"/>
            </a:pPr>
            <a:r>
              <a:rPr lang="en-US" dirty="0"/>
              <a:t>Artificial Neural Networks (ANN) are biologically inspired networks for performing certain specific tasks such as regression.</a:t>
            </a:r>
          </a:p>
          <a:p>
            <a:pPr marL="285750" indent="-285750">
              <a:buFont typeface="Arial" panose="020B0604020202020204" pitchFamily="34" charset="0"/>
              <a:buChar char="•"/>
            </a:pPr>
            <a:r>
              <a:rPr lang="en-US" dirty="0"/>
              <a:t>ANN is similar to neural networks in two ways: acquire knowledge through training and apply the knowledge within inter-neuron connection strengths known as weights. </a:t>
            </a:r>
          </a:p>
          <a:p>
            <a:pPr marL="285750" indent="-285750">
              <a:buFont typeface="Arial" panose="020B0604020202020204" pitchFamily="34" charset="0"/>
              <a:buChar char="•"/>
            </a:pPr>
            <a:r>
              <a:rPr lang="en-US" dirty="0"/>
              <a:t>ANN and more complex deep learning techniques are some of the tools for solving very complex problems. </a:t>
            </a:r>
            <a:r>
              <a:rPr lang="en-US" kern="700" dirty="0">
                <a:latin typeface="Times New Roman" panose="02020603050405020304" pitchFamily="18" charset="0"/>
                <a:ea typeface="Times New Roman" panose="02020603050405020304" pitchFamily="18" charset="0"/>
              </a:rPr>
              <a:t> </a:t>
            </a:r>
            <a:endParaRPr lang="en-US" dirty="0"/>
          </a:p>
        </p:txBody>
      </p:sp>
      <p:sp>
        <p:nvSpPr>
          <p:cNvPr id="59" name="Title 1"/>
          <p:cNvSpPr txBox="1">
            <a:spLocks/>
          </p:cNvSpPr>
          <p:nvPr/>
        </p:nvSpPr>
        <p:spPr>
          <a:xfrm>
            <a:off x="297312" y="18215"/>
            <a:ext cx="10515600" cy="1325563"/>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070C0"/>
                </a:solidFill>
              </a:rPr>
              <a:t>Deep Neural Network</a:t>
            </a:r>
          </a:p>
        </p:txBody>
      </p:sp>
      <p:sp>
        <p:nvSpPr>
          <p:cNvPr id="4" name="Slide Number Placeholder 3">
            <a:extLst>
              <a:ext uri="{FF2B5EF4-FFF2-40B4-BE49-F238E27FC236}">
                <a16:creationId xmlns:a16="http://schemas.microsoft.com/office/drawing/2014/main" id="{E0790455-882E-4BB4-A9A0-3113B38465F4}"/>
              </a:ext>
            </a:extLst>
          </p:cNvPr>
          <p:cNvSpPr>
            <a:spLocks noGrp="1"/>
          </p:cNvSpPr>
          <p:nvPr>
            <p:ph type="sldNum" sz="quarter" idx="12"/>
          </p:nvPr>
        </p:nvSpPr>
        <p:spPr/>
        <p:txBody>
          <a:bodyPr/>
          <a:lstStyle/>
          <a:p>
            <a:fld id="{0EE47520-9F46-3846-B147-B51CBCCE15E4}" type="slidenum">
              <a:rPr lang="en-US" smtClean="0"/>
              <a:t>22</a:t>
            </a:fld>
            <a:endParaRPr lang="en-US"/>
          </a:p>
        </p:txBody>
      </p:sp>
    </p:spTree>
    <p:extLst>
      <p:ext uri="{BB962C8B-B14F-4D97-AF65-F5344CB8AC3E}">
        <p14:creationId xmlns:p14="http://schemas.microsoft.com/office/powerpoint/2010/main" val="13253871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179" y="0"/>
            <a:ext cx="10515600" cy="1229896"/>
          </a:xfrm>
        </p:spPr>
        <p:txBody>
          <a:bodyPr>
            <a:normAutofit fontScale="90000"/>
          </a:bodyPr>
          <a:lstStyle/>
          <a:p>
            <a:br>
              <a:rPr lang="en-US" b="1" dirty="0">
                <a:solidFill>
                  <a:srgbClr val="0070C0"/>
                </a:solidFill>
              </a:rPr>
            </a:br>
            <a:r>
              <a:rPr lang="en-US" b="1" dirty="0">
                <a:solidFill>
                  <a:srgbClr val="FF0000"/>
                </a:solidFill>
              </a:rPr>
              <a:t>Uncertainty Quantification </a:t>
            </a:r>
            <a:br>
              <a:rPr lang="en-US" b="1" dirty="0">
                <a:solidFill>
                  <a:srgbClr val="FF0000"/>
                </a:solidFill>
              </a:rPr>
            </a:br>
            <a:endParaRPr lang="en-US" b="1" dirty="0">
              <a:solidFill>
                <a:srgbClr val="FF0000"/>
              </a:solidFill>
            </a:endParaRPr>
          </a:p>
        </p:txBody>
      </p:sp>
      <p:sp>
        <p:nvSpPr>
          <p:cNvPr id="4" name="Rectangle 3"/>
          <p:cNvSpPr/>
          <p:nvPr/>
        </p:nvSpPr>
        <p:spPr>
          <a:xfrm>
            <a:off x="233147" y="3317518"/>
            <a:ext cx="11365296" cy="2677656"/>
          </a:xfrm>
          <a:prstGeom prst="rect">
            <a:avLst/>
          </a:prstGeom>
        </p:spPr>
        <p:txBody>
          <a:bodyPr wrap="square">
            <a:spAutoFit/>
          </a:bodyPr>
          <a:lstStyle/>
          <a:p>
            <a:r>
              <a:rPr lang="en-US" sz="2400" b="1" dirty="0">
                <a:latin typeface="Times New Roman" charset="0"/>
                <a:ea typeface="Times New Roman" charset="0"/>
                <a:cs typeface="Times New Roman" charset="0"/>
              </a:rPr>
              <a:t>Why UQ? </a:t>
            </a:r>
          </a:p>
          <a:p>
            <a:pPr marL="342900" indent="-342900">
              <a:buFont typeface="Wingdings" panose="05000000000000000000" pitchFamily="2" charset="2"/>
              <a:buChar char="ü"/>
            </a:pPr>
            <a:r>
              <a:rPr lang="en-US" sz="2400" dirty="0">
                <a:latin typeface="Times New Roman" charset="0"/>
                <a:ea typeface="Times New Roman" charset="0"/>
                <a:cs typeface="Times New Roman" charset="0"/>
              </a:rPr>
              <a:t>Determine low order statistics </a:t>
            </a:r>
          </a:p>
          <a:p>
            <a:pPr marL="342900" indent="-342900">
              <a:buFont typeface="Wingdings" panose="05000000000000000000" pitchFamily="2" charset="2"/>
              <a:buChar char="ü"/>
            </a:pPr>
            <a:r>
              <a:rPr lang="en-US" sz="2400" dirty="0">
                <a:latin typeface="Times New Roman" charset="0"/>
                <a:ea typeface="Times New Roman" charset="0"/>
                <a:cs typeface="Times New Roman" charset="0"/>
              </a:rPr>
              <a:t>Find probability of reaching failure/success criteria </a:t>
            </a:r>
          </a:p>
          <a:p>
            <a:pPr marL="342900" indent="-342900">
              <a:buFont typeface="Wingdings" panose="05000000000000000000" pitchFamily="2" charset="2"/>
              <a:buChar char="ü"/>
            </a:pPr>
            <a:r>
              <a:rPr lang="en-US" sz="2400" dirty="0">
                <a:latin typeface="Times New Roman" charset="0"/>
                <a:ea typeface="Times New Roman" charset="0"/>
                <a:cs typeface="Times New Roman" charset="0"/>
              </a:rPr>
              <a:t>Assess range of possible outcomes</a:t>
            </a:r>
          </a:p>
          <a:p>
            <a:pPr marL="342891" indent="-342891">
              <a:buFont typeface="Arial" charset="0"/>
              <a:buChar char="•"/>
            </a:pPr>
            <a:endParaRPr lang="en-US" sz="2400" dirty="0">
              <a:latin typeface="Times New Roman" charset="0"/>
              <a:ea typeface="Times New Roman" charset="0"/>
              <a:cs typeface="Times New Roman" charset="0"/>
            </a:endParaRPr>
          </a:p>
          <a:p>
            <a:r>
              <a:rPr lang="en-US" sz="2400" b="1" dirty="0">
                <a:latin typeface="Times New Roman" charset="0"/>
                <a:ea typeface="Times New Roman" charset="0"/>
                <a:cs typeface="Times New Roman" charset="0"/>
              </a:rPr>
              <a:t>Ultimately, use simulations for risk-informed decision making, </a:t>
            </a:r>
          </a:p>
          <a:p>
            <a:r>
              <a:rPr lang="en-US" sz="2400" dirty="0">
                <a:latin typeface="Times New Roman" charset="0"/>
                <a:ea typeface="Times New Roman" charset="0"/>
                <a:cs typeface="Times New Roman" charset="0"/>
              </a:rPr>
              <a:t>e.g., assess how close uncertainty-endowed code predictions are to Experimental data  </a:t>
            </a:r>
          </a:p>
        </p:txBody>
      </p:sp>
      <p:sp>
        <p:nvSpPr>
          <p:cNvPr id="6" name="Rectangle 5">
            <a:extLst>
              <a:ext uri="{FF2B5EF4-FFF2-40B4-BE49-F238E27FC236}">
                <a16:creationId xmlns:a16="http://schemas.microsoft.com/office/drawing/2014/main" id="{8CF446C3-AF5A-463B-B710-003082B767B4}"/>
              </a:ext>
            </a:extLst>
          </p:cNvPr>
          <p:cNvSpPr/>
          <p:nvPr/>
        </p:nvSpPr>
        <p:spPr>
          <a:xfrm>
            <a:off x="233146" y="837146"/>
            <a:ext cx="11793610" cy="2246769"/>
          </a:xfrm>
          <a:prstGeom prst="rect">
            <a:avLst/>
          </a:prstGeom>
        </p:spPr>
        <p:txBody>
          <a:bodyPr wrap="square">
            <a:spAutoFit/>
          </a:bodyPr>
          <a:lstStyle/>
          <a:p>
            <a:r>
              <a:rPr lang="en-US" sz="2800" b="1" dirty="0">
                <a:latin typeface="Times New Roman" panose="02020603050405020304" pitchFamily="18" charset="0"/>
                <a:cs typeface="Times New Roman" panose="02020603050405020304" pitchFamily="18" charset="0"/>
              </a:rPr>
              <a:t>UQ is the process of </a:t>
            </a:r>
          </a:p>
          <a:p>
            <a:pPr marL="457200" indent="-457200">
              <a:buFont typeface="+mj-lt"/>
              <a:buAutoNum type="arabicPeriod"/>
            </a:pPr>
            <a:r>
              <a:rPr lang="en-US" sz="2800" dirty="0">
                <a:latin typeface="Times New Roman" panose="02020603050405020304" pitchFamily="18" charset="0"/>
                <a:cs typeface="Times New Roman" panose="02020603050405020304" pitchFamily="18" charset="0"/>
              </a:rPr>
              <a:t>characterizing input uncertainties,</a:t>
            </a:r>
          </a:p>
          <a:p>
            <a:pPr marL="457200" indent="-457200">
              <a:buFont typeface="+mj-lt"/>
              <a:buAutoNum type="arabicPeriod"/>
            </a:pPr>
            <a:r>
              <a:rPr lang="en-US" sz="2800" dirty="0">
                <a:latin typeface="Times New Roman" panose="02020603050405020304" pitchFamily="18" charset="0"/>
                <a:cs typeface="Times New Roman" panose="02020603050405020304" pitchFamily="18" charset="0"/>
              </a:rPr>
              <a:t>forward propagating these uncertainties through a computational model, and</a:t>
            </a:r>
          </a:p>
          <a:p>
            <a:pPr marL="457200" indent="-457200">
              <a:buFont typeface="+mj-lt"/>
              <a:buAutoNum type="arabicPeriod"/>
            </a:pPr>
            <a:r>
              <a:rPr lang="en-US" sz="2800" dirty="0">
                <a:latin typeface="Times New Roman" panose="02020603050405020304" pitchFamily="18" charset="0"/>
                <a:cs typeface="Times New Roman" panose="02020603050405020304" pitchFamily="18" charset="0"/>
              </a:rPr>
              <a:t>performing statistical assessments on the resulting responses. </a:t>
            </a:r>
          </a:p>
          <a:p>
            <a:r>
              <a:rPr lang="en-US" sz="2800" dirty="0">
                <a:latin typeface="Times New Roman" panose="02020603050405020304" pitchFamily="18" charset="0"/>
                <a:cs typeface="Times New Roman" panose="02020603050405020304" pitchFamily="18" charset="0"/>
              </a:rPr>
              <a:t>UQ process determines the effect of uncertainties on model outputs</a:t>
            </a:r>
          </a:p>
        </p:txBody>
      </p:sp>
      <p:sp>
        <p:nvSpPr>
          <p:cNvPr id="3" name="Slide Number Placeholder 2">
            <a:extLst>
              <a:ext uri="{FF2B5EF4-FFF2-40B4-BE49-F238E27FC236}">
                <a16:creationId xmlns:a16="http://schemas.microsoft.com/office/drawing/2014/main" id="{D07A4AFC-6717-4244-A9FE-635C47063092}"/>
              </a:ext>
            </a:extLst>
          </p:cNvPr>
          <p:cNvSpPr>
            <a:spLocks noGrp="1"/>
          </p:cNvSpPr>
          <p:nvPr>
            <p:ph type="sldNum" sz="quarter" idx="12"/>
          </p:nvPr>
        </p:nvSpPr>
        <p:spPr/>
        <p:txBody>
          <a:bodyPr/>
          <a:lstStyle/>
          <a:p>
            <a:fld id="{0EE47520-9F46-3846-B147-B51CBCCE15E4}" type="slidenum">
              <a:rPr lang="en-US" smtClean="0"/>
              <a:t>3</a:t>
            </a:fld>
            <a:endParaRPr lang="en-US"/>
          </a:p>
        </p:txBody>
      </p:sp>
    </p:spTree>
    <p:extLst>
      <p:ext uri="{BB962C8B-B14F-4D97-AF65-F5344CB8AC3E}">
        <p14:creationId xmlns:p14="http://schemas.microsoft.com/office/powerpoint/2010/main" val="2451678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p:cNvSpPr/>
              <p:nvPr/>
            </p:nvSpPr>
            <p:spPr>
              <a:xfrm>
                <a:off x="419924" y="1065924"/>
                <a:ext cx="11051640" cy="3295839"/>
              </a:xfrm>
              <a:prstGeom prst="rect">
                <a:avLst/>
              </a:prstGeom>
            </p:spPr>
            <p:txBody>
              <a:bodyPr wrap="square">
                <a:spAutoFit/>
              </a:bodyPr>
              <a:lstStyle/>
              <a:p>
                <a:br>
                  <a:rPr lang="en-US" dirty="0">
                    <a:latin typeface="Arial" charset="0"/>
                  </a:rPr>
                </a:br>
                <a:r>
                  <a:rPr lang="en-US" sz="2400" dirty="0">
                    <a:latin typeface="Times New Roman" charset="0"/>
                    <a:ea typeface="Times New Roman" charset="0"/>
                    <a:cs typeface="Times New Roman" charset="0"/>
                  </a:rPr>
                  <a:t>Concept of a random variable </a:t>
                </a:r>
                <a:r>
                  <a:rPr lang="en-US" sz="2400" i="1" dirty="0">
                    <a:latin typeface="Times New Roman" charset="0"/>
                    <a:ea typeface="Times New Roman" charset="0"/>
                    <a:cs typeface="Times New Roman" charset="0"/>
                  </a:rPr>
                  <a:t>x </a:t>
                </a:r>
                <a:endParaRPr lang="en-US" sz="2400" dirty="0">
                  <a:latin typeface="Times New Roman" charset="0"/>
                  <a:ea typeface="Times New Roman" charset="0"/>
                  <a:cs typeface="Times New Roman" charset="0"/>
                </a:endParaRPr>
              </a:p>
              <a:p>
                <a:endParaRPr lang="en-US" sz="2400" dirty="0">
                  <a:latin typeface="Times New Roman" charset="0"/>
                  <a:ea typeface="Times New Roman" charset="0"/>
                  <a:cs typeface="Times New Roman" charset="0"/>
                </a:endParaRPr>
              </a:p>
              <a:p>
                <a:r>
                  <a:rPr lang="en-US" sz="2400" b="1" dirty="0">
                    <a:latin typeface="Times New Roman" charset="0"/>
                    <a:ea typeface="Times New Roman" charset="0"/>
                    <a:cs typeface="Times New Roman" charset="0"/>
                  </a:rPr>
                  <a:t>Mean (</a:t>
                </a:r>
                <a14:m>
                  <m:oMath xmlns:m="http://schemas.openxmlformats.org/officeDocument/2006/math">
                    <m:sSub>
                      <m:sSubPr>
                        <m:ctrlPr>
                          <a:rPr lang="en-US" sz="2400" i="1" smtClean="0">
                            <a:latin typeface="Cambria Math" panose="02040503050406030204" pitchFamily="18" charset="0"/>
                            <a:ea typeface="Times New Roman" charset="0"/>
                            <a:cs typeface="Times New Roman" charset="0"/>
                          </a:rPr>
                        </m:ctrlPr>
                      </m:sSubPr>
                      <m:e>
                        <m:r>
                          <a:rPr lang="en-US" sz="2400" i="1" smtClean="0">
                            <a:latin typeface="Cambria Math" charset="0"/>
                            <a:ea typeface="Times New Roman" charset="0"/>
                            <a:cs typeface="Times New Roman" charset="0"/>
                          </a:rPr>
                          <m:t>𝜇</m:t>
                        </m:r>
                      </m:e>
                      <m:sub>
                        <m:r>
                          <a:rPr lang="en-US" sz="2400" b="0" i="1" smtClean="0">
                            <a:latin typeface="Cambria Math" charset="0"/>
                            <a:ea typeface="Times New Roman" charset="0"/>
                            <a:cs typeface="Times New Roman" charset="0"/>
                          </a:rPr>
                          <m:t>𝑥</m:t>
                        </m:r>
                      </m:sub>
                    </m:sSub>
                    <m:r>
                      <a:rPr lang="en-US" sz="2400" b="0" i="1" smtClean="0">
                        <a:latin typeface="Cambria Math" panose="02040503050406030204" pitchFamily="18" charset="0"/>
                        <a:ea typeface="Times New Roman" charset="0"/>
                        <a:cs typeface="Times New Roman" charset="0"/>
                      </a:rPr>
                      <m:t>)</m:t>
                    </m:r>
                    <m:r>
                      <a:rPr lang="en-US" sz="2400" b="0" i="1" smtClean="0">
                        <a:latin typeface="Cambria Math" charset="0"/>
                        <a:ea typeface="Times New Roman" charset="0"/>
                        <a:cs typeface="Times New Roman" charset="0"/>
                      </a:rPr>
                      <m:t>= </m:t>
                    </m:r>
                    <m:f>
                      <m:fPr>
                        <m:ctrlPr>
                          <a:rPr lang="mr-IN" sz="2400" b="0" i="1" smtClean="0">
                            <a:latin typeface="Cambria Math" panose="02040503050406030204" pitchFamily="18" charset="0"/>
                            <a:ea typeface="Times New Roman" charset="0"/>
                            <a:cs typeface="Times New Roman" charset="0"/>
                          </a:rPr>
                        </m:ctrlPr>
                      </m:fPr>
                      <m:num>
                        <m:r>
                          <a:rPr lang="en-US" sz="2400" b="0" i="1" smtClean="0">
                            <a:latin typeface="Cambria Math" charset="0"/>
                            <a:ea typeface="Times New Roman" charset="0"/>
                            <a:cs typeface="Times New Roman" charset="0"/>
                          </a:rPr>
                          <m:t>1</m:t>
                        </m:r>
                      </m:num>
                      <m:den>
                        <m:r>
                          <a:rPr lang="en-US" sz="2400" b="0" i="1" smtClean="0">
                            <a:latin typeface="Cambria Math" charset="0"/>
                            <a:ea typeface="Times New Roman" charset="0"/>
                            <a:cs typeface="Times New Roman" charset="0"/>
                          </a:rPr>
                          <m:t>𝑁</m:t>
                        </m:r>
                      </m:den>
                    </m:f>
                    <m:r>
                      <a:rPr lang="en-US" sz="2400" b="0" i="1" smtClean="0">
                        <a:latin typeface="Cambria Math" charset="0"/>
                        <a:ea typeface="Times New Roman" charset="0"/>
                        <a:cs typeface="Times New Roman" charset="0"/>
                      </a:rPr>
                      <m:t> </m:t>
                    </m:r>
                  </m:oMath>
                </a14:m>
                <a:r>
                  <a:rPr lang="en-US" sz="2400" dirty="0">
                    <a:latin typeface="Times New Roman" charset="0"/>
                    <a:ea typeface="Times New Roman" charset="0"/>
                    <a:cs typeface="Times New Roman" charset="0"/>
                  </a:rPr>
                  <a:t> </a:t>
                </a:r>
                <a14:m>
                  <m:oMath xmlns:m="http://schemas.openxmlformats.org/officeDocument/2006/math">
                    <m:nary>
                      <m:naryPr>
                        <m:chr m:val="∑"/>
                        <m:ctrlPr>
                          <a:rPr lang="is-IS" sz="2400" i="1" dirty="0" smtClean="0">
                            <a:latin typeface="Cambria Math" panose="02040503050406030204" pitchFamily="18" charset="0"/>
                            <a:ea typeface="Times New Roman" charset="0"/>
                            <a:cs typeface="Times New Roman" charset="0"/>
                          </a:rPr>
                        </m:ctrlPr>
                      </m:naryPr>
                      <m:sub>
                        <m:r>
                          <m:rPr>
                            <m:brk m:alnAt="23"/>
                          </m:rPr>
                          <a:rPr lang="en-US" sz="2400" b="0" i="1" dirty="0" smtClean="0">
                            <a:latin typeface="Cambria Math" charset="0"/>
                            <a:ea typeface="Times New Roman" charset="0"/>
                            <a:cs typeface="Times New Roman" charset="0"/>
                          </a:rPr>
                          <m:t>𝑖</m:t>
                        </m:r>
                        <m:r>
                          <a:rPr lang="en-US" sz="2400" b="0" i="1" dirty="0" smtClean="0">
                            <a:latin typeface="Cambria Math" charset="0"/>
                            <a:ea typeface="Times New Roman" charset="0"/>
                            <a:cs typeface="Times New Roman" charset="0"/>
                          </a:rPr>
                          <m:t>=1</m:t>
                        </m:r>
                      </m:sub>
                      <m:sup>
                        <m:r>
                          <a:rPr lang="en-US" sz="2400" b="0" i="1" dirty="0" smtClean="0">
                            <a:latin typeface="Cambria Math" charset="0"/>
                            <a:ea typeface="Times New Roman" charset="0"/>
                            <a:cs typeface="Times New Roman" charset="0"/>
                          </a:rPr>
                          <m:t>𝑁</m:t>
                        </m:r>
                      </m:sup>
                      <m:e>
                        <m:sSup>
                          <m:sSupPr>
                            <m:ctrlPr>
                              <a:rPr lang="en-US" sz="2400" b="0" i="1" dirty="0" smtClean="0">
                                <a:latin typeface="Cambria Math" panose="02040503050406030204" pitchFamily="18" charset="0"/>
                                <a:ea typeface="Times New Roman" charset="0"/>
                                <a:cs typeface="Times New Roman" charset="0"/>
                              </a:rPr>
                            </m:ctrlPr>
                          </m:sSupPr>
                          <m:e>
                            <m:r>
                              <a:rPr lang="en-US" sz="2400" b="0" i="1" dirty="0" smtClean="0">
                                <a:latin typeface="Cambria Math" charset="0"/>
                                <a:ea typeface="Times New Roman" charset="0"/>
                                <a:cs typeface="Times New Roman" charset="0"/>
                              </a:rPr>
                              <m:t>𝑥</m:t>
                            </m:r>
                          </m:e>
                          <m:sup>
                            <m:r>
                              <a:rPr lang="en-US" sz="2400" b="0" i="1" dirty="0" smtClean="0">
                                <a:latin typeface="Cambria Math" charset="0"/>
                                <a:ea typeface="Times New Roman" charset="0"/>
                                <a:cs typeface="Times New Roman" charset="0"/>
                              </a:rPr>
                              <m:t>𝑖</m:t>
                            </m:r>
                          </m:sup>
                        </m:sSup>
                      </m:e>
                    </m:nary>
                  </m:oMath>
                </a14:m>
                <a:endParaRPr lang="en-US" sz="2400" dirty="0">
                  <a:latin typeface="Times New Roman" charset="0"/>
                  <a:ea typeface="Times New Roman" charset="0"/>
                  <a:cs typeface="Times New Roman" charset="0"/>
                </a:endParaRPr>
              </a:p>
              <a:p>
                <a:r>
                  <a:rPr lang="en-US" sz="2400" b="1" dirty="0">
                    <a:latin typeface="Times New Roman" charset="0"/>
                    <a:ea typeface="Times New Roman" charset="0"/>
                    <a:cs typeface="Times New Roman" charset="0"/>
                  </a:rPr>
                  <a:t>Standard deviation </a:t>
                </a:r>
                <a14:m>
                  <m:oMath xmlns:m="http://schemas.openxmlformats.org/officeDocument/2006/math">
                    <m:sSub>
                      <m:sSubPr>
                        <m:ctrlPr>
                          <a:rPr lang="en-US" sz="2400" i="1">
                            <a:latin typeface="Cambria Math" panose="02040503050406030204" pitchFamily="18" charset="0"/>
                            <a:ea typeface="Times New Roman" charset="0"/>
                            <a:cs typeface="Times New Roman" charset="0"/>
                          </a:rPr>
                        </m:ctrlPr>
                      </m:sSubPr>
                      <m:e>
                        <m:r>
                          <a:rPr lang="en-US" sz="2400" i="1" smtClean="0">
                            <a:latin typeface="Cambria Math" charset="0"/>
                            <a:ea typeface="Times New Roman" charset="0"/>
                            <a:cs typeface="Times New Roman" charset="0"/>
                          </a:rPr>
                          <m:t>𝜎</m:t>
                        </m:r>
                      </m:e>
                      <m:sub>
                        <m:r>
                          <a:rPr lang="en-US" sz="2400" b="0" i="1" smtClean="0">
                            <a:latin typeface="Cambria Math" panose="02040503050406030204" pitchFamily="18" charset="0"/>
                            <a:ea typeface="Times New Roman" charset="0"/>
                            <a:cs typeface="Times New Roman" charset="0"/>
                          </a:rPr>
                          <m:t>𝑥</m:t>
                        </m:r>
                      </m:sub>
                    </m:sSub>
                    <m:r>
                      <a:rPr lang="en-US" sz="2400" i="1">
                        <a:latin typeface="Cambria Math" charset="0"/>
                        <a:ea typeface="Times New Roman" charset="0"/>
                        <a:cs typeface="Times New Roman" charset="0"/>
                      </a:rPr>
                      <m:t>=</m:t>
                    </m:r>
                  </m:oMath>
                </a14:m>
                <a:r>
                  <a:rPr lang="en-US" sz="2400" dirty="0">
                    <a:latin typeface="Times New Roman" charset="0"/>
                    <a:ea typeface="Times New Roman" charset="0"/>
                    <a:cs typeface="Times New Roman" charset="0"/>
                  </a:rPr>
                  <a:t> </a:t>
                </a:r>
                <a14:m>
                  <m:oMath xmlns:m="http://schemas.openxmlformats.org/officeDocument/2006/math">
                    <m:rad>
                      <m:radPr>
                        <m:degHide m:val="on"/>
                        <m:ctrlPr>
                          <a:rPr lang="mr-IN" sz="2400" i="1" dirty="0" smtClean="0">
                            <a:latin typeface="Cambria Math" panose="02040503050406030204" pitchFamily="18" charset="0"/>
                            <a:ea typeface="Times New Roman" charset="0"/>
                            <a:cs typeface="Times New Roman" charset="0"/>
                          </a:rPr>
                        </m:ctrlPr>
                      </m:radPr>
                      <m:deg/>
                      <m:e>
                        <m:f>
                          <m:fPr>
                            <m:ctrlPr>
                              <a:rPr lang="mr-IN" sz="2400" i="1">
                                <a:latin typeface="Cambria Math" panose="02040503050406030204" pitchFamily="18" charset="0"/>
                                <a:ea typeface="Times New Roman" charset="0"/>
                                <a:cs typeface="Times New Roman" charset="0"/>
                              </a:rPr>
                            </m:ctrlPr>
                          </m:fPr>
                          <m:num>
                            <m:r>
                              <a:rPr lang="en-US" sz="2400" i="1">
                                <a:latin typeface="Cambria Math" charset="0"/>
                                <a:ea typeface="Times New Roman" charset="0"/>
                                <a:cs typeface="Times New Roman" charset="0"/>
                              </a:rPr>
                              <m:t>1</m:t>
                            </m:r>
                          </m:num>
                          <m:den>
                            <m:r>
                              <a:rPr lang="en-US" sz="2400" i="1">
                                <a:latin typeface="Cambria Math" charset="0"/>
                                <a:ea typeface="Times New Roman" charset="0"/>
                                <a:cs typeface="Times New Roman" charset="0"/>
                              </a:rPr>
                              <m:t>𝑁</m:t>
                            </m:r>
                          </m:den>
                        </m:f>
                        <m:r>
                          <a:rPr lang="en-US" sz="2400" i="1" smtClean="0">
                            <a:latin typeface="Cambria Math" charset="0"/>
                            <a:ea typeface="Times New Roman" charset="0"/>
                            <a:cs typeface="Times New Roman" charset="0"/>
                          </a:rPr>
                          <m:t> </m:t>
                        </m:r>
                        <m:r>
                          <m:rPr>
                            <m:nor/>
                          </m:rPr>
                          <a:rPr lang="en-US" sz="2400" dirty="0">
                            <a:latin typeface="Times New Roman" charset="0"/>
                            <a:ea typeface="Times New Roman" charset="0"/>
                            <a:cs typeface="Times New Roman" charset="0"/>
                          </a:rPr>
                          <m:t> </m:t>
                        </m:r>
                        <m:nary>
                          <m:naryPr>
                            <m:chr m:val="∑"/>
                            <m:ctrlPr>
                              <a:rPr lang="is-IS" sz="2400" i="1" dirty="0">
                                <a:latin typeface="Cambria Math" panose="02040503050406030204" pitchFamily="18" charset="0"/>
                                <a:ea typeface="Times New Roman" charset="0"/>
                                <a:cs typeface="Times New Roman" charset="0"/>
                              </a:rPr>
                            </m:ctrlPr>
                          </m:naryPr>
                          <m:sub>
                            <m:r>
                              <m:rPr>
                                <m:brk m:alnAt="23"/>
                              </m:rPr>
                              <a:rPr lang="en-US" sz="2400" i="1" dirty="0">
                                <a:latin typeface="Cambria Math" charset="0"/>
                                <a:ea typeface="Times New Roman" charset="0"/>
                                <a:cs typeface="Times New Roman" charset="0"/>
                              </a:rPr>
                              <m:t>𝑖</m:t>
                            </m:r>
                            <m:r>
                              <a:rPr lang="en-US" sz="2400" i="1" dirty="0">
                                <a:latin typeface="Cambria Math" charset="0"/>
                                <a:ea typeface="Times New Roman" charset="0"/>
                                <a:cs typeface="Times New Roman" charset="0"/>
                              </a:rPr>
                              <m:t>=1</m:t>
                            </m:r>
                          </m:sub>
                          <m:sup>
                            <m:r>
                              <a:rPr lang="en-US" sz="2400" i="1" dirty="0">
                                <a:latin typeface="Cambria Math" charset="0"/>
                                <a:ea typeface="Times New Roman" charset="0"/>
                                <a:cs typeface="Times New Roman" charset="0"/>
                              </a:rPr>
                              <m:t>𝑁</m:t>
                            </m:r>
                          </m:sup>
                          <m:e>
                            <m:sSup>
                              <m:sSupPr>
                                <m:ctrlPr>
                                  <a:rPr lang="en-US" sz="2400" i="1" dirty="0" smtClean="0">
                                    <a:latin typeface="Cambria Math" panose="02040503050406030204" pitchFamily="18" charset="0"/>
                                    <a:ea typeface="Times New Roman" charset="0"/>
                                    <a:cs typeface="Times New Roman" charset="0"/>
                                  </a:rPr>
                                </m:ctrlPr>
                              </m:sSupPr>
                              <m:e>
                                <m:r>
                                  <a:rPr lang="en-US" sz="2400" b="0" i="1" dirty="0" smtClean="0">
                                    <a:latin typeface="Cambria Math" charset="0"/>
                                    <a:ea typeface="Times New Roman" charset="0"/>
                                    <a:cs typeface="Times New Roman" charset="0"/>
                                  </a:rPr>
                                  <m:t>[</m:t>
                                </m:r>
                                <m:d>
                                  <m:dPr>
                                    <m:ctrlPr>
                                      <a:rPr lang="en-US" sz="2400" b="0" i="1" dirty="0" smtClean="0">
                                        <a:latin typeface="Cambria Math" panose="02040503050406030204" pitchFamily="18" charset="0"/>
                                        <a:ea typeface="Times New Roman" charset="0"/>
                                        <a:cs typeface="Times New Roman" charset="0"/>
                                      </a:rPr>
                                    </m:ctrlPr>
                                  </m:dPr>
                                  <m:e>
                                    <m:sSup>
                                      <m:sSupPr>
                                        <m:ctrlPr>
                                          <a:rPr lang="mr-IN" sz="2400" b="0" i="1" dirty="0" smtClean="0">
                                            <a:latin typeface="Cambria Math" panose="02040503050406030204" pitchFamily="18" charset="0"/>
                                            <a:ea typeface="Times New Roman" charset="0"/>
                                            <a:cs typeface="Times New Roman" charset="0"/>
                                          </a:rPr>
                                        </m:ctrlPr>
                                      </m:sSupPr>
                                      <m:e>
                                        <m:r>
                                          <a:rPr lang="en-US" sz="2400" b="0" i="1" dirty="0" smtClean="0">
                                            <a:latin typeface="Cambria Math" charset="0"/>
                                            <a:ea typeface="Times New Roman" charset="0"/>
                                            <a:cs typeface="Times New Roman" charset="0"/>
                                          </a:rPr>
                                          <m:t>𝑥</m:t>
                                        </m:r>
                                      </m:e>
                                      <m:sup>
                                        <m:r>
                                          <a:rPr lang="en-US" sz="2400" b="0" i="1" dirty="0" smtClean="0">
                                            <a:latin typeface="Cambria Math" charset="0"/>
                                            <a:ea typeface="Times New Roman" charset="0"/>
                                            <a:cs typeface="Times New Roman" charset="0"/>
                                          </a:rPr>
                                          <m:t>𝑖</m:t>
                                        </m:r>
                                      </m:sup>
                                    </m:sSup>
                                  </m:e>
                                </m:d>
                                <m:r>
                                  <a:rPr lang="en-US" sz="2400" b="0" i="1" dirty="0" smtClean="0">
                                    <a:latin typeface="Cambria Math" charset="0"/>
                                    <a:ea typeface="Times New Roman" charset="0"/>
                                    <a:cs typeface="Times New Roman" charset="0"/>
                                  </a:rPr>
                                  <m:t>−</m:t>
                                </m:r>
                                <m:sSub>
                                  <m:sSubPr>
                                    <m:ctrlPr>
                                      <a:rPr lang="en-US" sz="2400" i="1">
                                        <a:latin typeface="Cambria Math" panose="02040503050406030204" pitchFamily="18" charset="0"/>
                                        <a:ea typeface="Times New Roman" charset="0"/>
                                        <a:cs typeface="Times New Roman" charset="0"/>
                                      </a:rPr>
                                    </m:ctrlPr>
                                  </m:sSubPr>
                                  <m:e>
                                    <m:r>
                                      <a:rPr lang="en-US" sz="2400" i="1">
                                        <a:latin typeface="Cambria Math" charset="0"/>
                                        <a:ea typeface="Times New Roman" charset="0"/>
                                        <a:cs typeface="Times New Roman" charset="0"/>
                                      </a:rPr>
                                      <m:t>𝜇</m:t>
                                    </m:r>
                                  </m:e>
                                  <m:sub>
                                    <m:r>
                                      <a:rPr lang="en-US" sz="2400" b="0" i="1" smtClean="0">
                                        <a:latin typeface="Cambria Math" charset="0"/>
                                        <a:ea typeface="Times New Roman" charset="0"/>
                                        <a:cs typeface="Times New Roman" charset="0"/>
                                      </a:rPr>
                                      <m:t>𝑥</m:t>
                                    </m:r>
                                  </m:sub>
                                </m:sSub>
                                <m:r>
                                  <a:rPr lang="en-US" sz="2400" b="0" i="1" smtClean="0">
                                    <a:latin typeface="Cambria Math" charset="0"/>
                                    <a:ea typeface="Times New Roman" charset="0"/>
                                    <a:cs typeface="Times New Roman" charset="0"/>
                                  </a:rPr>
                                  <m:t>]</m:t>
                                </m:r>
                              </m:e>
                              <m:sup>
                                <m:r>
                                  <a:rPr lang="en-US" sz="2400" b="0" i="1" dirty="0" smtClean="0">
                                    <a:latin typeface="Cambria Math" charset="0"/>
                                    <a:ea typeface="Times New Roman" charset="0"/>
                                    <a:cs typeface="Times New Roman" charset="0"/>
                                  </a:rPr>
                                  <m:t>2</m:t>
                                </m:r>
                              </m:sup>
                            </m:sSup>
                          </m:e>
                        </m:nary>
                        <m:r>
                          <m:rPr>
                            <m:nor/>
                          </m:rPr>
                          <a:rPr lang="en-US" sz="2400" dirty="0">
                            <a:latin typeface="Times New Roman" charset="0"/>
                            <a:ea typeface="Times New Roman" charset="0"/>
                            <a:cs typeface="Times New Roman" charset="0"/>
                          </a:rPr>
                          <m:t> </m:t>
                        </m:r>
                      </m:e>
                    </m:rad>
                  </m:oMath>
                </a14:m>
                <a:endParaRPr lang="en-US" sz="2400" dirty="0">
                  <a:latin typeface="Times New Roman" charset="0"/>
                  <a:ea typeface="Times New Roman" charset="0"/>
                  <a:cs typeface="Times New Roman" charset="0"/>
                </a:endParaRPr>
              </a:p>
              <a:p>
                <a:r>
                  <a:rPr lang="en-US" sz="2400" b="1" dirty="0">
                    <a:latin typeface="Times New Roman" charset="0"/>
                    <a:ea typeface="Times New Roman" charset="0"/>
                    <a:cs typeface="Times New Roman" charset="0"/>
                  </a:rPr>
                  <a:t>Correlation coefficient </a:t>
                </a:r>
                <a:r>
                  <a:rPr lang="en-US" sz="2400" dirty="0" err="1">
                    <a:latin typeface="Times New Roman" charset="0"/>
                    <a:ea typeface="Times New Roman" charset="0"/>
                    <a:cs typeface="Times New Roman" charset="0"/>
                  </a:rPr>
                  <a:t>Corr</a:t>
                </a:r>
                <a:r>
                  <a:rPr lang="en-US" sz="2400" dirty="0">
                    <a:latin typeface="Times New Roman" charset="0"/>
                    <a:ea typeface="Times New Roman" charset="0"/>
                    <a:cs typeface="Times New Roman" charset="0"/>
                  </a:rPr>
                  <a:t>(</a:t>
                </a:r>
                <a:r>
                  <a:rPr lang="en-US" sz="2400" dirty="0" err="1">
                    <a:latin typeface="Times New Roman" charset="0"/>
                    <a:ea typeface="Times New Roman" charset="0"/>
                    <a:cs typeface="Times New Roman" charset="0"/>
                  </a:rPr>
                  <a:t>x,y</a:t>
                </a:r>
                <a:r>
                  <a:rPr lang="en-US" sz="2400" dirty="0">
                    <a:latin typeface="Times New Roman" charset="0"/>
                    <a:ea typeface="Times New Roman" charset="0"/>
                    <a:cs typeface="Times New Roman" charset="0"/>
                  </a:rPr>
                  <a:t>)  = </a:t>
                </a:r>
                <a14:m>
                  <m:oMath xmlns:m="http://schemas.openxmlformats.org/officeDocument/2006/math">
                    <m:f>
                      <m:fPr>
                        <m:ctrlPr>
                          <a:rPr lang="en-US" sz="2400" i="1" smtClean="0">
                            <a:latin typeface="Cambria Math" panose="02040503050406030204" pitchFamily="18" charset="0"/>
                            <a:cs typeface="Times New Roman" charset="0"/>
                          </a:rPr>
                        </m:ctrlPr>
                      </m:fPr>
                      <m:num>
                        <m:nary>
                          <m:naryPr>
                            <m:chr m:val="∑"/>
                            <m:ctrlPr>
                              <a:rPr lang="is-IS" sz="2400" i="1" dirty="0">
                                <a:latin typeface="Cambria Math" panose="02040503050406030204" pitchFamily="18" charset="0"/>
                                <a:ea typeface="Times New Roman" charset="0"/>
                                <a:cs typeface="Times New Roman" charset="0"/>
                              </a:rPr>
                            </m:ctrlPr>
                          </m:naryPr>
                          <m:sub>
                            <m:r>
                              <m:rPr>
                                <m:brk m:alnAt="23"/>
                              </m:rPr>
                              <a:rPr lang="en-US" sz="2400" i="1" dirty="0">
                                <a:latin typeface="Cambria Math" charset="0"/>
                                <a:ea typeface="Times New Roman" charset="0"/>
                                <a:cs typeface="Times New Roman" charset="0"/>
                              </a:rPr>
                              <m:t>𝑖</m:t>
                            </m:r>
                            <m:r>
                              <a:rPr lang="en-US" sz="2400" i="1" dirty="0">
                                <a:latin typeface="Cambria Math" charset="0"/>
                                <a:ea typeface="Times New Roman" charset="0"/>
                                <a:cs typeface="Times New Roman" charset="0"/>
                              </a:rPr>
                              <m:t>=1</m:t>
                            </m:r>
                          </m:sub>
                          <m:sup>
                            <m:r>
                              <a:rPr lang="en-US" sz="2400" i="1" dirty="0">
                                <a:latin typeface="Cambria Math" charset="0"/>
                                <a:ea typeface="Times New Roman" charset="0"/>
                                <a:cs typeface="Times New Roman" charset="0"/>
                              </a:rPr>
                              <m:t>𝑁</m:t>
                            </m:r>
                          </m:sup>
                          <m:e>
                            <m:sSup>
                              <m:sSupPr>
                                <m:ctrlPr>
                                  <a:rPr lang="en-US" sz="2400" i="1" dirty="0">
                                    <a:latin typeface="Cambria Math" panose="02040503050406030204" pitchFamily="18" charset="0"/>
                                    <a:ea typeface="Times New Roman" charset="0"/>
                                    <a:cs typeface="Times New Roman" charset="0"/>
                                  </a:rPr>
                                </m:ctrlPr>
                              </m:sSupPr>
                              <m:e>
                                <m:r>
                                  <a:rPr lang="en-US" sz="2400" i="1" dirty="0">
                                    <a:latin typeface="Cambria Math" charset="0"/>
                                    <a:ea typeface="Times New Roman" charset="0"/>
                                    <a:cs typeface="Times New Roman" charset="0"/>
                                  </a:rPr>
                                  <m:t>[</m:t>
                                </m:r>
                                <m:d>
                                  <m:dPr>
                                    <m:ctrlPr>
                                      <a:rPr lang="en-US" sz="2400" i="1" dirty="0">
                                        <a:latin typeface="Cambria Math" panose="02040503050406030204" pitchFamily="18" charset="0"/>
                                        <a:ea typeface="Times New Roman" charset="0"/>
                                        <a:cs typeface="Times New Roman" charset="0"/>
                                      </a:rPr>
                                    </m:ctrlPr>
                                  </m:dPr>
                                  <m:e>
                                    <m:sSup>
                                      <m:sSupPr>
                                        <m:ctrlPr>
                                          <a:rPr lang="mr-IN" sz="2400" i="1" dirty="0">
                                            <a:latin typeface="Cambria Math" panose="02040503050406030204" pitchFamily="18" charset="0"/>
                                            <a:ea typeface="Times New Roman" charset="0"/>
                                            <a:cs typeface="Times New Roman" charset="0"/>
                                          </a:rPr>
                                        </m:ctrlPr>
                                      </m:sSupPr>
                                      <m:e>
                                        <m:r>
                                          <a:rPr lang="en-US" sz="2400" i="1" dirty="0">
                                            <a:latin typeface="Cambria Math" charset="0"/>
                                            <a:ea typeface="Times New Roman" charset="0"/>
                                            <a:cs typeface="Times New Roman" charset="0"/>
                                          </a:rPr>
                                          <m:t>𝑥</m:t>
                                        </m:r>
                                      </m:e>
                                      <m:sup>
                                        <m:r>
                                          <a:rPr lang="en-US" sz="2400" i="1" dirty="0">
                                            <a:latin typeface="Cambria Math" charset="0"/>
                                            <a:ea typeface="Times New Roman" charset="0"/>
                                            <a:cs typeface="Times New Roman" charset="0"/>
                                          </a:rPr>
                                          <m:t>𝑖</m:t>
                                        </m:r>
                                      </m:sup>
                                    </m:sSup>
                                  </m:e>
                                </m:d>
                                <m:r>
                                  <a:rPr lang="en-US" sz="2400" i="1" dirty="0">
                                    <a:latin typeface="Cambria Math" charset="0"/>
                                    <a:ea typeface="Times New Roman" charset="0"/>
                                    <a:cs typeface="Times New Roman" charset="0"/>
                                  </a:rPr>
                                  <m:t>−</m:t>
                                </m:r>
                                <m:sSub>
                                  <m:sSubPr>
                                    <m:ctrlPr>
                                      <a:rPr lang="en-US" sz="2400" i="1">
                                        <a:latin typeface="Cambria Math" panose="02040503050406030204" pitchFamily="18" charset="0"/>
                                        <a:ea typeface="Times New Roman" charset="0"/>
                                        <a:cs typeface="Times New Roman" charset="0"/>
                                      </a:rPr>
                                    </m:ctrlPr>
                                  </m:sSubPr>
                                  <m:e>
                                    <m:r>
                                      <a:rPr lang="en-US" sz="2400" i="1">
                                        <a:latin typeface="Cambria Math" charset="0"/>
                                        <a:ea typeface="Times New Roman" charset="0"/>
                                        <a:cs typeface="Times New Roman" charset="0"/>
                                      </a:rPr>
                                      <m:t>𝜇</m:t>
                                    </m:r>
                                  </m:e>
                                  <m:sub>
                                    <m:r>
                                      <a:rPr lang="en-US" sz="2400" i="1">
                                        <a:latin typeface="Cambria Math" charset="0"/>
                                        <a:ea typeface="Times New Roman" charset="0"/>
                                        <a:cs typeface="Times New Roman" charset="0"/>
                                      </a:rPr>
                                      <m:t>𝑥</m:t>
                                    </m:r>
                                  </m:sub>
                                </m:sSub>
                                <m:r>
                                  <a:rPr lang="en-US" sz="2400" i="1">
                                    <a:latin typeface="Cambria Math" charset="0"/>
                                    <a:ea typeface="Times New Roman" charset="0"/>
                                    <a:cs typeface="Times New Roman" charset="0"/>
                                  </a:rPr>
                                  <m:t>]</m:t>
                                </m:r>
                              </m:e>
                              <m:sup/>
                            </m:sSup>
                          </m:e>
                        </m:nary>
                        <m:nary>
                          <m:naryPr>
                            <m:chr m:val="∑"/>
                            <m:ctrlPr>
                              <a:rPr lang="is-IS" sz="2400" i="1" dirty="0">
                                <a:latin typeface="Cambria Math" panose="02040503050406030204" pitchFamily="18" charset="0"/>
                                <a:ea typeface="Times New Roman" charset="0"/>
                                <a:cs typeface="Times New Roman" charset="0"/>
                              </a:rPr>
                            </m:ctrlPr>
                          </m:naryPr>
                          <m:sub>
                            <m:r>
                              <m:rPr>
                                <m:brk m:alnAt="23"/>
                              </m:rPr>
                              <a:rPr lang="en-US" sz="2400" i="1" dirty="0">
                                <a:latin typeface="Cambria Math" charset="0"/>
                                <a:ea typeface="Times New Roman" charset="0"/>
                                <a:cs typeface="Times New Roman" charset="0"/>
                              </a:rPr>
                              <m:t>𝑖</m:t>
                            </m:r>
                            <m:r>
                              <a:rPr lang="en-US" sz="2400" i="1" dirty="0">
                                <a:latin typeface="Cambria Math" charset="0"/>
                                <a:ea typeface="Times New Roman" charset="0"/>
                                <a:cs typeface="Times New Roman" charset="0"/>
                              </a:rPr>
                              <m:t>=1</m:t>
                            </m:r>
                          </m:sub>
                          <m:sup>
                            <m:r>
                              <a:rPr lang="en-US" sz="2400" i="1" dirty="0">
                                <a:latin typeface="Cambria Math" charset="0"/>
                                <a:ea typeface="Times New Roman" charset="0"/>
                                <a:cs typeface="Times New Roman" charset="0"/>
                              </a:rPr>
                              <m:t>𝑁</m:t>
                            </m:r>
                          </m:sup>
                          <m:e>
                            <m:sSup>
                              <m:sSupPr>
                                <m:ctrlPr>
                                  <a:rPr lang="en-US" sz="2400" i="1" dirty="0">
                                    <a:latin typeface="Cambria Math" panose="02040503050406030204" pitchFamily="18" charset="0"/>
                                    <a:ea typeface="Times New Roman" charset="0"/>
                                    <a:cs typeface="Times New Roman" charset="0"/>
                                  </a:rPr>
                                </m:ctrlPr>
                              </m:sSupPr>
                              <m:e>
                                <m:r>
                                  <a:rPr lang="en-US" sz="2400" i="1" dirty="0">
                                    <a:latin typeface="Cambria Math" charset="0"/>
                                    <a:ea typeface="Times New Roman" charset="0"/>
                                    <a:cs typeface="Times New Roman" charset="0"/>
                                  </a:rPr>
                                  <m:t>[</m:t>
                                </m:r>
                                <m:d>
                                  <m:dPr>
                                    <m:ctrlPr>
                                      <a:rPr lang="en-US" sz="2400" i="1" dirty="0">
                                        <a:latin typeface="Cambria Math" panose="02040503050406030204" pitchFamily="18" charset="0"/>
                                        <a:ea typeface="Times New Roman" charset="0"/>
                                        <a:cs typeface="Times New Roman" charset="0"/>
                                      </a:rPr>
                                    </m:ctrlPr>
                                  </m:dPr>
                                  <m:e>
                                    <m:sSup>
                                      <m:sSupPr>
                                        <m:ctrlPr>
                                          <a:rPr lang="mr-IN" sz="2400" i="1" dirty="0">
                                            <a:latin typeface="Cambria Math" panose="02040503050406030204" pitchFamily="18" charset="0"/>
                                            <a:ea typeface="Times New Roman" charset="0"/>
                                            <a:cs typeface="Times New Roman" charset="0"/>
                                          </a:rPr>
                                        </m:ctrlPr>
                                      </m:sSupPr>
                                      <m:e>
                                        <m:r>
                                          <a:rPr lang="en-US" sz="2400" b="0" i="1" dirty="0" smtClean="0">
                                            <a:latin typeface="Cambria Math" panose="02040503050406030204" pitchFamily="18" charset="0"/>
                                            <a:ea typeface="Times New Roman" charset="0"/>
                                            <a:cs typeface="Times New Roman" charset="0"/>
                                          </a:rPr>
                                          <m:t>𝑦</m:t>
                                        </m:r>
                                      </m:e>
                                      <m:sup>
                                        <m:r>
                                          <a:rPr lang="en-US" sz="2400" i="1" dirty="0">
                                            <a:latin typeface="Cambria Math" charset="0"/>
                                            <a:ea typeface="Times New Roman" charset="0"/>
                                            <a:cs typeface="Times New Roman" charset="0"/>
                                          </a:rPr>
                                          <m:t>𝑖</m:t>
                                        </m:r>
                                      </m:sup>
                                    </m:sSup>
                                  </m:e>
                                </m:d>
                                <m:r>
                                  <a:rPr lang="en-US" sz="2400" i="1" dirty="0">
                                    <a:latin typeface="Cambria Math" charset="0"/>
                                    <a:ea typeface="Times New Roman" charset="0"/>
                                    <a:cs typeface="Times New Roman" charset="0"/>
                                  </a:rPr>
                                  <m:t>−</m:t>
                                </m:r>
                                <m:sSub>
                                  <m:sSubPr>
                                    <m:ctrlPr>
                                      <a:rPr lang="en-US" sz="2400" i="1">
                                        <a:latin typeface="Cambria Math" panose="02040503050406030204" pitchFamily="18" charset="0"/>
                                        <a:ea typeface="Times New Roman" charset="0"/>
                                        <a:cs typeface="Times New Roman" charset="0"/>
                                      </a:rPr>
                                    </m:ctrlPr>
                                  </m:sSubPr>
                                  <m:e>
                                    <m:r>
                                      <a:rPr lang="en-US" sz="2400" i="1">
                                        <a:latin typeface="Cambria Math" charset="0"/>
                                        <a:ea typeface="Times New Roman" charset="0"/>
                                        <a:cs typeface="Times New Roman" charset="0"/>
                                      </a:rPr>
                                      <m:t>𝜇</m:t>
                                    </m:r>
                                  </m:e>
                                  <m:sub>
                                    <m:r>
                                      <a:rPr lang="en-US" sz="2400" b="0" i="1" smtClean="0">
                                        <a:latin typeface="Cambria Math" panose="02040503050406030204" pitchFamily="18" charset="0"/>
                                        <a:ea typeface="Times New Roman" charset="0"/>
                                        <a:cs typeface="Times New Roman" charset="0"/>
                                      </a:rPr>
                                      <m:t>𝑦</m:t>
                                    </m:r>
                                  </m:sub>
                                </m:sSub>
                                <m:r>
                                  <a:rPr lang="en-US" sz="2400" i="1">
                                    <a:latin typeface="Cambria Math" charset="0"/>
                                    <a:ea typeface="Times New Roman" charset="0"/>
                                    <a:cs typeface="Times New Roman" charset="0"/>
                                  </a:rPr>
                                  <m:t>]</m:t>
                                </m:r>
                              </m:e>
                              <m:sup/>
                            </m:sSup>
                          </m:e>
                        </m:nary>
                      </m:num>
                      <m:den>
                        <m:rad>
                          <m:radPr>
                            <m:degHide m:val="on"/>
                            <m:ctrlPr>
                              <a:rPr lang="mr-IN" sz="2400" i="1" dirty="0">
                                <a:latin typeface="Cambria Math" panose="02040503050406030204" pitchFamily="18" charset="0"/>
                                <a:ea typeface="Times New Roman" charset="0"/>
                                <a:cs typeface="Times New Roman" charset="0"/>
                              </a:rPr>
                            </m:ctrlPr>
                          </m:radPr>
                          <m:deg/>
                          <m:e>
                            <m:nary>
                              <m:naryPr>
                                <m:chr m:val="∑"/>
                                <m:ctrlPr>
                                  <a:rPr lang="is-IS" sz="2400" i="1" dirty="0">
                                    <a:latin typeface="Cambria Math" panose="02040503050406030204" pitchFamily="18" charset="0"/>
                                    <a:ea typeface="Times New Roman" charset="0"/>
                                    <a:cs typeface="Times New Roman" charset="0"/>
                                  </a:rPr>
                                </m:ctrlPr>
                              </m:naryPr>
                              <m:sub>
                                <m:r>
                                  <m:rPr>
                                    <m:brk m:alnAt="23"/>
                                  </m:rPr>
                                  <a:rPr lang="en-US" sz="2400" i="1" dirty="0">
                                    <a:latin typeface="Cambria Math" charset="0"/>
                                    <a:ea typeface="Times New Roman" charset="0"/>
                                    <a:cs typeface="Times New Roman" charset="0"/>
                                  </a:rPr>
                                  <m:t>𝑖</m:t>
                                </m:r>
                                <m:r>
                                  <a:rPr lang="en-US" sz="2400" i="1" dirty="0">
                                    <a:latin typeface="Cambria Math" charset="0"/>
                                    <a:ea typeface="Times New Roman" charset="0"/>
                                    <a:cs typeface="Times New Roman" charset="0"/>
                                  </a:rPr>
                                  <m:t>=1</m:t>
                                </m:r>
                              </m:sub>
                              <m:sup>
                                <m:r>
                                  <a:rPr lang="en-US" sz="2400" i="1" dirty="0">
                                    <a:latin typeface="Cambria Math" charset="0"/>
                                    <a:ea typeface="Times New Roman" charset="0"/>
                                    <a:cs typeface="Times New Roman" charset="0"/>
                                  </a:rPr>
                                  <m:t>𝑁</m:t>
                                </m:r>
                              </m:sup>
                              <m:e>
                                <m:sSup>
                                  <m:sSupPr>
                                    <m:ctrlPr>
                                      <a:rPr lang="en-US" sz="2400" i="1" dirty="0">
                                        <a:latin typeface="Cambria Math" panose="02040503050406030204" pitchFamily="18" charset="0"/>
                                        <a:ea typeface="Times New Roman" charset="0"/>
                                        <a:cs typeface="Times New Roman" charset="0"/>
                                      </a:rPr>
                                    </m:ctrlPr>
                                  </m:sSupPr>
                                  <m:e>
                                    <m:r>
                                      <a:rPr lang="en-US" sz="2400" i="1" dirty="0">
                                        <a:latin typeface="Cambria Math" charset="0"/>
                                        <a:ea typeface="Times New Roman" charset="0"/>
                                        <a:cs typeface="Times New Roman" charset="0"/>
                                      </a:rPr>
                                      <m:t>[</m:t>
                                    </m:r>
                                    <m:d>
                                      <m:dPr>
                                        <m:ctrlPr>
                                          <a:rPr lang="en-US" sz="2400" i="1" dirty="0">
                                            <a:latin typeface="Cambria Math" panose="02040503050406030204" pitchFamily="18" charset="0"/>
                                            <a:ea typeface="Times New Roman" charset="0"/>
                                            <a:cs typeface="Times New Roman" charset="0"/>
                                          </a:rPr>
                                        </m:ctrlPr>
                                      </m:dPr>
                                      <m:e>
                                        <m:sSup>
                                          <m:sSupPr>
                                            <m:ctrlPr>
                                              <a:rPr lang="mr-IN" sz="2400" i="1" dirty="0">
                                                <a:latin typeface="Cambria Math" panose="02040503050406030204" pitchFamily="18" charset="0"/>
                                                <a:ea typeface="Times New Roman" charset="0"/>
                                                <a:cs typeface="Times New Roman" charset="0"/>
                                              </a:rPr>
                                            </m:ctrlPr>
                                          </m:sSupPr>
                                          <m:e>
                                            <m:r>
                                              <a:rPr lang="en-US" sz="2400" i="1" dirty="0">
                                                <a:latin typeface="Cambria Math" charset="0"/>
                                                <a:ea typeface="Times New Roman" charset="0"/>
                                                <a:cs typeface="Times New Roman" charset="0"/>
                                              </a:rPr>
                                              <m:t>𝑥</m:t>
                                            </m:r>
                                          </m:e>
                                          <m:sup>
                                            <m:r>
                                              <a:rPr lang="en-US" sz="2400" i="1" dirty="0">
                                                <a:latin typeface="Cambria Math" charset="0"/>
                                                <a:ea typeface="Times New Roman" charset="0"/>
                                                <a:cs typeface="Times New Roman" charset="0"/>
                                              </a:rPr>
                                              <m:t>𝑖</m:t>
                                            </m:r>
                                          </m:sup>
                                        </m:sSup>
                                      </m:e>
                                    </m:d>
                                    <m:r>
                                      <a:rPr lang="en-US" sz="2400" i="1" dirty="0">
                                        <a:latin typeface="Cambria Math" charset="0"/>
                                        <a:ea typeface="Times New Roman" charset="0"/>
                                        <a:cs typeface="Times New Roman" charset="0"/>
                                      </a:rPr>
                                      <m:t>−</m:t>
                                    </m:r>
                                    <m:sSub>
                                      <m:sSubPr>
                                        <m:ctrlPr>
                                          <a:rPr lang="en-US" sz="2400" i="1">
                                            <a:latin typeface="Cambria Math" panose="02040503050406030204" pitchFamily="18" charset="0"/>
                                            <a:ea typeface="Times New Roman" charset="0"/>
                                            <a:cs typeface="Times New Roman" charset="0"/>
                                          </a:rPr>
                                        </m:ctrlPr>
                                      </m:sSubPr>
                                      <m:e>
                                        <m:r>
                                          <a:rPr lang="en-US" sz="2400" i="1">
                                            <a:latin typeface="Cambria Math" charset="0"/>
                                            <a:ea typeface="Times New Roman" charset="0"/>
                                            <a:cs typeface="Times New Roman" charset="0"/>
                                          </a:rPr>
                                          <m:t>𝜇</m:t>
                                        </m:r>
                                      </m:e>
                                      <m:sub>
                                        <m:r>
                                          <a:rPr lang="en-US" sz="2400" i="1">
                                            <a:latin typeface="Cambria Math" charset="0"/>
                                            <a:ea typeface="Times New Roman" charset="0"/>
                                            <a:cs typeface="Times New Roman" charset="0"/>
                                          </a:rPr>
                                          <m:t>𝑥</m:t>
                                        </m:r>
                                      </m:sub>
                                    </m:sSub>
                                    <m:r>
                                      <a:rPr lang="en-US" sz="2400" i="1">
                                        <a:latin typeface="Cambria Math" charset="0"/>
                                        <a:ea typeface="Times New Roman" charset="0"/>
                                        <a:cs typeface="Times New Roman" charset="0"/>
                                      </a:rPr>
                                      <m:t>]</m:t>
                                    </m:r>
                                  </m:e>
                                  <m:sup>
                                    <m:r>
                                      <a:rPr lang="en-US" sz="2400" i="1" dirty="0">
                                        <a:latin typeface="Cambria Math" charset="0"/>
                                        <a:ea typeface="Times New Roman" charset="0"/>
                                        <a:cs typeface="Times New Roman" charset="0"/>
                                      </a:rPr>
                                      <m:t>2</m:t>
                                    </m:r>
                                  </m:sup>
                                </m:sSup>
                              </m:e>
                            </m:nary>
                            <m:nary>
                              <m:naryPr>
                                <m:chr m:val="∑"/>
                                <m:ctrlPr>
                                  <a:rPr lang="is-IS" sz="2400" i="1" dirty="0">
                                    <a:latin typeface="Cambria Math" panose="02040503050406030204" pitchFamily="18" charset="0"/>
                                    <a:ea typeface="Times New Roman" charset="0"/>
                                    <a:cs typeface="Times New Roman" charset="0"/>
                                  </a:rPr>
                                </m:ctrlPr>
                              </m:naryPr>
                              <m:sub>
                                <m:r>
                                  <m:rPr>
                                    <m:brk m:alnAt="23"/>
                                  </m:rPr>
                                  <a:rPr lang="en-US" sz="2400" i="1" dirty="0">
                                    <a:latin typeface="Cambria Math" charset="0"/>
                                    <a:ea typeface="Times New Roman" charset="0"/>
                                    <a:cs typeface="Times New Roman" charset="0"/>
                                  </a:rPr>
                                  <m:t>𝑖</m:t>
                                </m:r>
                                <m:r>
                                  <a:rPr lang="en-US" sz="2400" i="1" dirty="0">
                                    <a:latin typeface="Cambria Math" charset="0"/>
                                    <a:ea typeface="Times New Roman" charset="0"/>
                                    <a:cs typeface="Times New Roman" charset="0"/>
                                  </a:rPr>
                                  <m:t>=1</m:t>
                                </m:r>
                              </m:sub>
                              <m:sup>
                                <m:r>
                                  <a:rPr lang="en-US" sz="2400" i="1" dirty="0">
                                    <a:latin typeface="Cambria Math" charset="0"/>
                                    <a:ea typeface="Times New Roman" charset="0"/>
                                    <a:cs typeface="Times New Roman" charset="0"/>
                                  </a:rPr>
                                  <m:t>𝑁</m:t>
                                </m:r>
                              </m:sup>
                              <m:e>
                                <m:sSup>
                                  <m:sSupPr>
                                    <m:ctrlPr>
                                      <a:rPr lang="en-US" sz="2400" i="1" dirty="0">
                                        <a:latin typeface="Cambria Math" panose="02040503050406030204" pitchFamily="18" charset="0"/>
                                        <a:ea typeface="Times New Roman" charset="0"/>
                                        <a:cs typeface="Times New Roman" charset="0"/>
                                      </a:rPr>
                                    </m:ctrlPr>
                                  </m:sSupPr>
                                  <m:e>
                                    <m:r>
                                      <a:rPr lang="en-US" sz="2400" i="1" dirty="0">
                                        <a:latin typeface="Cambria Math" charset="0"/>
                                        <a:ea typeface="Times New Roman" charset="0"/>
                                        <a:cs typeface="Times New Roman" charset="0"/>
                                      </a:rPr>
                                      <m:t>[</m:t>
                                    </m:r>
                                    <m:d>
                                      <m:dPr>
                                        <m:ctrlPr>
                                          <a:rPr lang="en-US" sz="2400" i="1" dirty="0">
                                            <a:latin typeface="Cambria Math" panose="02040503050406030204" pitchFamily="18" charset="0"/>
                                            <a:ea typeface="Times New Roman" charset="0"/>
                                            <a:cs typeface="Times New Roman" charset="0"/>
                                          </a:rPr>
                                        </m:ctrlPr>
                                      </m:dPr>
                                      <m:e>
                                        <m:sSup>
                                          <m:sSupPr>
                                            <m:ctrlPr>
                                              <a:rPr lang="mr-IN" sz="2400" i="1" dirty="0">
                                                <a:latin typeface="Cambria Math" panose="02040503050406030204" pitchFamily="18" charset="0"/>
                                                <a:ea typeface="Times New Roman" charset="0"/>
                                                <a:cs typeface="Times New Roman" charset="0"/>
                                              </a:rPr>
                                            </m:ctrlPr>
                                          </m:sSupPr>
                                          <m:e>
                                            <m:r>
                                              <a:rPr lang="en-US" sz="2400" b="0" i="1" dirty="0" smtClean="0">
                                                <a:latin typeface="Cambria Math" panose="02040503050406030204" pitchFamily="18" charset="0"/>
                                                <a:ea typeface="Times New Roman" charset="0"/>
                                                <a:cs typeface="Times New Roman" charset="0"/>
                                              </a:rPr>
                                              <m:t>𝑦</m:t>
                                            </m:r>
                                          </m:e>
                                          <m:sup>
                                            <m:r>
                                              <a:rPr lang="en-US" sz="2400" i="1" dirty="0">
                                                <a:latin typeface="Cambria Math" charset="0"/>
                                                <a:ea typeface="Times New Roman" charset="0"/>
                                                <a:cs typeface="Times New Roman" charset="0"/>
                                              </a:rPr>
                                              <m:t>𝑖</m:t>
                                            </m:r>
                                          </m:sup>
                                        </m:sSup>
                                      </m:e>
                                    </m:d>
                                    <m:r>
                                      <a:rPr lang="en-US" sz="2400" i="1" dirty="0">
                                        <a:latin typeface="Cambria Math" charset="0"/>
                                        <a:ea typeface="Times New Roman" charset="0"/>
                                        <a:cs typeface="Times New Roman" charset="0"/>
                                      </a:rPr>
                                      <m:t>−</m:t>
                                    </m:r>
                                    <m:sSub>
                                      <m:sSubPr>
                                        <m:ctrlPr>
                                          <a:rPr lang="en-US" sz="2400" i="1">
                                            <a:latin typeface="Cambria Math" panose="02040503050406030204" pitchFamily="18" charset="0"/>
                                            <a:ea typeface="Times New Roman" charset="0"/>
                                            <a:cs typeface="Times New Roman" charset="0"/>
                                          </a:rPr>
                                        </m:ctrlPr>
                                      </m:sSubPr>
                                      <m:e>
                                        <m:r>
                                          <a:rPr lang="en-US" sz="2400" i="1">
                                            <a:latin typeface="Cambria Math" charset="0"/>
                                            <a:ea typeface="Times New Roman" charset="0"/>
                                            <a:cs typeface="Times New Roman" charset="0"/>
                                          </a:rPr>
                                          <m:t>𝜇</m:t>
                                        </m:r>
                                      </m:e>
                                      <m:sub>
                                        <m:r>
                                          <a:rPr lang="en-US" sz="2400" b="0" i="1" smtClean="0">
                                            <a:latin typeface="Cambria Math" panose="02040503050406030204" pitchFamily="18" charset="0"/>
                                            <a:ea typeface="Times New Roman" charset="0"/>
                                            <a:cs typeface="Times New Roman" charset="0"/>
                                          </a:rPr>
                                          <m:t>𝑦</m:t>
                                        </m:r>
                                      </m:sub>
                                    </m:sSub>
                                    <m:r>
                                      <a:rPr lang="en-US" sz="2400" i="1">
                                        <a:latin typeface="Cambria Math" charset="0"/>
                                        <a:ea typeface="Times New Roman" charset="0"/>
                                        <a:cs typeface="Times New Roman" charset="0"/>
                                      </a:rPr>
                                      <m:t>]</m:t>
                                    </m:r>
                                  </m:e>
                                  <m:sup>
                                    <m:r>
                                      <a:rPr lang="en-US" sz="2400" i="1" dirty="0">
                                        <a:latin typeface="Cambria Math" charset="0"/>
                                        <a:ea typeface="Times New Roman" charset="0"/>
                                        <a:cs typeface="Times New Roman" charset="0"/>
                                      </a:rPr>
                                      <m:t>2</m:t>
                                    </m:r>
                                  </m:sup>
                                </m:sSup>
                              </m:e>
                            </m:nary>
                          </m:e>
                        </m:rad>
                        <m:r>
                          <a:rPr lang="en-US" sz="2400" b="0" i="1" dirty="0" smtClean="0">
                            <a:latin typeface="Cambria Math" panose="02040503050406030204" pitchFamily="18" charset="0"/>
                            <a:ea typeface="Times New Roman" charset="0"/>
                            <a:cs typeface="Times New Roman" charset="0"/>
                          </a:rPr>
                          <m:t> </m:t>
                        </m:r>
                      </m:den>
                    </m:f>
                  </m:oMath>
                </a14:m>
                <a:endParaRPr lang="en-US" sz="2400" dirty="0">
                  <a:latin typeface="Times New Roman" charset="0"/>
                  <a:ea typeface="Times New Roman" charset="0"/>
                  <a:cs typeface="Times New Roman"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419924" y="1065924"/>
                <a:ext cx="11051640" cy="3295839"/>
              </a:xfrm>
              <a:prstGeom prst="rect">
                <a:avLst/>
              </a:prstGeom>
              <a:blipFill>
                <a:blip r:embed="rId2"/>
                <a:stretch>
                  <a:fillRect l="-883"/>
                </a:stretch>
              </a:blipFill>
            </p:spPr>
            <p:txBody>
              <a:bodyPr/>
              <a:lstStyle/>
              <a:p>
                <a:r>
                  <a:rPr lang="en-US">
                    <a:noFill/>
                  </a:rPr>
                  <a:t> </a:t>
                </a:r>
              </a:p>
            </p:txBody>
          </p:sp>
        </mc:Fallback>
      </mc:AlternateContent>
      <p:sp>
        <p:nvSpPr>
          <p:cNvPr id="5" name="Rectangle 4"/>
          <p:cNvSpPr/>
          <p:nvPr/>
        </p:nvSpPr>
        <p:spPr>
          <a:xfrm>
            <a:off x="9580163" y="1065924"/>
            <a:ext cx="3186349" cy="1200329"/>
          </a:xfrm>
          <a:prstGeom prst="rect">
            <a:avLst/>
          </a:prstGeom>
        </p:spPr>
        <p:txBody>
          <a:bodyPr wrap="square">
            <a:spAutoFit/>
          </a:bodyPr>
          <a:lstStyle/>
          <a:p>
            <a:r>
              <a:rPr lang="en-US" dirty="0">
                <a:latin typeface="Arial" charset="0"/>
              </a:rPr>
              <a:t>realizations of random variables with</a:t>
            </a:r>
          </a:p>
          <a:p>
            <a:r>
              <a:rPr lang="en-US" dirty="0">
                <a:latin typeface="Arial" charset="0"/>
              </a:rPr>
              <a:t>μ=100, </a:t>
            </a:r>
            <a:r>
              <a:rPr lang="en-US" i="1" dirty="0">
                <a:latin typeface="Arial" charset="0"/>
              </a:rPr>
              <a:t>σ=</a:t>
            </a:r>
            <a:r>
              <a:rPr lang="en-US" dirty="0">
                <a:latin typeface="Arial" charset="0"/>
              </a:rPr>
              <a:t>10 </a:t>
            </a:r>
          </a:p>
          <a:p>
            <a:r>
              <a:rPr lang="en-US" i="1" dirty="0">
                <a:latin typeface="Arial" charset="0"/>
              </a:rPr>
              <a:t>             σ=</a:t>
            </a:r>
            <a:r>
              <a:rPr lang="en-US" dirty="0">
                <a:latin typeface="Arial" charset="0"/>
              </a:rPr>
              <a:t>50 </a:t>
            </a:r>
            <a:endParaRPr lang="en-US" dirty="0">
              <a:effectLst/>
              <a:latin typeface="Arial" charset="0"/>
            </a:endParaRPr>
          </a:p>
        </p:txBody>
      </p:sp>
      <p:pic>
        <p:nvPicPr>
          <p:cNvPr id="6" name="Picture 5"/>
          <p:cNvPicPr>
            <a:picLocks noChangeAspect="1"/>
          </p:cNvPicPr>
          <p:nvPr/>
        </p:nvPicPr>
        <p:blipFill>
          <a:blip r:embed="rId3"/>
          <a:stretch>
            <a:fillRect/>
          </a:stretch>
        </p:blipFill>
        <p:spPr>
          <a:xfrm>
            <a:off x="7226883" y="284594"/>
            <a:ext cx="3932997" cy="2911188"/>
          </a:xfrm>
          <a:prstGeom prst="rect">
            <a:avLst/>
          </a:prstGeom>
        </p:spPr>
      </p:pic>
      <p:sp>
        <p:nvSpPr>
          <p:cNvPr id="8" name="Title 2"/>
          <p:cNvSpPr txBox="1">
            <a:spLocks/>
          </p:cNvSpPr>
          <p:nvPr/>
        </p:nvSpPr>
        <p:spPr>
          <a:xfrm>
            <a:off x="299809" y="-1"/>
            <a:ext cx="10515600" cy="1325563"/>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FF0000"/>
                </a:solidFill>
              </a:rPr>
              <a:t>Key Statistics Ideas</a:t>
            </a:r>
            <a:endParaRPr lang="en-US" sz="3200" dirty="0"/>
          </a:p>
        </p:txBody>
      </p:sp>
      <p:pic>
        <p:nvPicPr>
          <p:cNvPr id="7" name="Picture 6">
            <a:extLst>
              <a:ext uri="{FF2B5EF4-FFF2-40B4-BE49-F238E27FC236}">
                <a16:creationId xmlns:a16="http://schemas.microsoft.com/office/drawing/2014/main" id="{4994C7D6-5D58-4D69-89F4-C0CAD7C358CF}"/>
              </a:ext>
            </a:extLst>
          </p:cNvPr>
          <p:cNvPicPr>
            <a:picLocks noChangeAspect="1"/>
          </p:cNvPicPr>
          <p:nvPr/>
        </p:nvPicPr>
        <p:blipFill rotWithShape="1">
          <a:blip r:embed="rId4"/>
          <a:srcRect l="33278" r="32994" b="10703"/>
          <a:stretch/>
        </p:blipFill>
        <p:spPr>
          <a:xfrm>
            <a:off x="4191585" y="4422792"/>
            <a:ext cx="2264670" cy="2197424"/>
          </a:xfrm>
          <a:prstGeom prst="rect">
            <a:avLst/>
          </a:prstGeom>
        </p:spPr>
      </p:pic>
      <p:pic>
        <p:nvPicPr>
          <p:cNvPr id="9" name="Picture 8">
            <a:extLst>
              <a:ext uri="{FF2B5EF4-FFF2-40B4-BE49-F238E27FC236}">
                <a16:creationId xmlns:a16="http://schemas.microsoft.com/office/drawing/2014/main" id="{A3B68C3C-B8FE-401E-A050-0BC2A8A8F1E6}"/>
              </a:ext>
            </a:extLst>
          </p:cNvPr>
          <p:cNvPicPr>
            <a:picLocks noChangeAspect="1"/>
          </p:cNvPicPr>
          <p:nvPr/>
        </p:nvPicPr>
        <p:blipFill rotWithShape="1">
          <a:blip r:embed="rId4"/>
          <a:srcRect l="67147" b="9897"/>
          <a:stretch/>
        </p:blipFill>
        <p:spPr>
          <a:xfrm>
            <a:off x="7439289" y="4343888"/>
            <a:ext cx="2264670" cy="2276328"/>
          </a:xfrm>
          <a:prstGeom prst="rect">
            <a:avLst/>
          </a:prstGeom>
        </p:spPr>
      </p:pic>
      <p:pic>
        <p:nvPicPr>
          <p:cNvPr id="10" name="Picture 9">
            <a:extLst>
              <a:ext uri="{FF2B5EF4-FFF2-40B4-BE49-F238E27FC236}">
                <a16:creationId xmlns:a16="http://schemas.microsoft.com/office/drawing/2014/main" id="{84C08AB0-C630-4BE5-8E01-57633E71A6EC}"/>
              </a:ext>
            </a:extLst>
          </p:cNvPr>
          <p:cNvPicPr>
            <a:picLocks noChangeAspect="1"/>
          </p:cNvPicPr>
          <p:nvPr/>
        </p:nvPicPr>
        <p:blipFill rotWithShape="1">
          <a:blip r:embed="rId4"/>
          <a:srcRect r="66667" b="10348"/>
          <a:stretch/>
        </p:blipFill>
        <p:spPr>
          <a:xfrm>
            <a:off x="720436" y="4351130"/>
            <a:ext cx="2264670" cy="2232302"/>
          </a:xfrm>
          <a:prstGeom prst="rect">
            <a:avLst/>
          </a:prstGeom>
        </p:spPr>
      </p:pic>
      <p:sp>
        <p:nvSpPr>
          <p:cNvPr id="11" name="TextBox 10">
            <a:extLst>
              <a:ext uri="{FF2B5EF4-FFF2-40B4-BE49-F238E27FC236}">
                <a16:creationId xmlns:a16="http://schemas.microsoft.com/office/drawing/2014/main" id="{D0B2934A-F107-4642-89C1-2F3816EB5174}"/>
              </a:ext>
            </a:extLst>
          </p:cNvPr>
          <p:cNvSpPr txBox="1"/>
          <p:nvPr/>
        </p:nvSpPr>
        <p:spPr>
          <a:xfrm>
            <a:off x="809400" y="6133581"/>
            <a:ext cx="2399151" cy="369332"/>
          </a:xfrm>
          <a:prstGeom prst="rect">
            <a:avLst/>
          </a:prstGeom>
          <a:noFill/>
        </p:spPr>
        <p:txBody>
          <a:bodyPr wrap="square" rtlCol="0">
            <a:spAutoFit/>
          </a:bodyPr>
          <a:lstStyle/>
          <a:p>
            <a:r>
              <a:rPr lang="en-US" b="1" dirty="0">
                <a:solidFill>
                  <a:srgbClr val="7A81FF"/>
                </a:solidFill>
              </a:rPr>
              <a:t>Positive correlation</a:t>
            </a:r>
          </a:p>
        </p:txBody>
      </p:sp>
      <p:sp>
        <p:nvSpPr>
          <p:cNvPr id="12" name="TextBox 11">
            <a:extLst>
              <a:ext uri="{FF2B5EF4-FFF2-40B4-BE49-F238E27FC236}">
                <a16:creationId xmlns:a16="http://schemas.microsoft.com/office/drawing/2014/main" id="{FE98D4F9-75BE-4E38-87AF-191CE5DD725E}"/>
              </a:ext>
            </a:extLst>
          </p:cNvPr>
          <p:cNvSpPr txBox="1"/>
          <p:nvPr/>
        </p:nvSpPr>
        <p:spPr>
          <a:xfrm>
            <a:off x="7474825" y="6147391"/>
            <a:ext cx="2399151" cy="369332"/>
          </a:xfrm>
          <a:prstGeom prst="rect">
            <a:avLst/>
          </a:prstGeom>
          <a:noFill/>
        </p:spPr>
        <p:txBody>
          <a:bodyPr wrap="square" rtlCol="0">
            <a:spAutoFit/>
          </a:bodyPr>
          <a:lstStyle/>
          <a:p>
            <a:r>
              <a:rPr lang="en-US" b="1" dirty="0">
                <a:solidFill>
                  <a:srgbClr val="7A81FF"/>
                </a:solidFill>
              </a:rPr>
              <a:t>Negative correlation</a:t>
            </a:r>
          </a:p>
        </p:txBody>
      </p:sp>
      <p:sp>
        <p:nvSpPr>
          <p:cNvPr id="13" name="TextBox 12">
            <a:extLst>
              <a:ext uri="{FF2B5EF4-FFF2-40B4-BE49-F238E27FC236}">
                <a16:creationId xmlns:a16="http://schemas.microsoft.com/office/drawing/2014/main" id="{EE203C6F-FF90-4234-9C81-D973FC82DBC4}"/>
              </a:ext>
            </a:extLst>
          </p:cNvPr>
          <p:cNvSpPr txBox="1"/>
          <p:nvPr/>
        </p:nvSpPr>
        <p:spPr>
          <a:xfrm>
            <a:off x="4345623" y="6219896"/>
            <a:ext cx="2399151" cy="369332"/>
          </a:xfrm>
          <a:prstGeom prst="rect">
            <a:avLst/>
          </a:prstGeom>
          <a:noFill/>
        </p:spPr>
        <p:txBody>
          <a:bodyPr wrap="square" rtlCol="0">
            <a:spAutoFit/>
          </a:bodyPr>
          <a:lstStyle/>
          <a:p>
            <a:r>
              <a:rPr lang="en-US" b="1" dirty="0">
                <a:solidFill>
                  <a:srgbClr val="7A81FF"/>
                </a:solidFill>
              </a:rPr>
              <a:t>No correlation</a:t>
            </a:r>
          </a:p>
        </p:txBody>
      </p:sp>
      <p:sp>
        <p:nvSpPr>
          <p:cNvPr id="2" name="TextBox 1">
            <a:extLst>
              <a:ext uri="{FF2B5EF4-FFF2-40B4-BE49-F238E27FC236}">
                <a16:creationId xmlns:a16="http://schemas.microsoft.com/office/drawing/2014/main" id="{87AB9245-B0BE-4689-B6C7-BC700A5F4C40}"/>
              </a:ext>
            </a:extLst>
          </p:cNvPr>
          <p:cNvSpPr txBox="1"/>
          <p:nvPr/>
        </p:nvSpPr>
        <p:spPr>
          <a:xfrm>
            <a:off x="1626786" y="6471354"/>
            <a:ext cx="457199" cy="461665"/>
          </a:xfrm>
          <a:prstGeom prst="rect">
            <a:avLst/>
          </a:prstGeom>
          <a:noFill/>
        </p:spPr>
        <p:txBody>
          <a:bodyPr wrap="square" rtlCol="0">
            <a:spAutoFit/>
          </a:bodyPr>
          <a:lstStyle/>
          <a:p>
            <a:r>
              <a:rPr lang="en-US" sz="2400" dirty="0"/>
              <a:t>x</a:t>
            </a:r>
          </a:p>
        </p:txBody>
      </p:sp>
      <p:sp>
        <p:nvSpPr>
          <p:cNvPr id="15" name="TextBox 14">
            <a:extLst>
              <a:ext uri="{FF2B5EF4-FFF2-40B4-BE49-F238E27FC236}">
                <a16:creationId xmlns:a16="http://schemas.microsoft.com/office/drawing/2014/main" id="{7ED1E046-0ED7-4EE5-B8D1-3A6E0B019D17}"/>
              </a:ext>
            </a:extLst>
          </p:cNvPr>
          <p:cNvSpPr txBox="1"/>
          <p:nvPr/>
        </p:nvSpPr>
        <p:spPr>
          <a:xfrm>
            <a:off x="301271" y="5177726"/>
            <a:ext cx="457199" cy="461665"/>
          </a:xfrm>
          <a:prstGeom prst="rect">
            <a:avLst/>
          </a:prstGeom>
          <a:noFill/>
        </p:spPr>
        <p:txBody>
          <a:bodyPr wrap="square" rtlCol="0">
            <a:spAutoFit/>
          </a:bodyPr>
          <a:lstStyle/>
          <a:p>
            <a:r>
              <a:rPr lang="en-US" sz="2400" dirty="0"/>
              <a:t>y</a:t>
            </a:r>
          </a:p>
        </p:txBody>
      </p:sp>
      <p:sp>
        <p:nvSpPr>
          <p:cNvPr id="16" name="TextBox 15">
            <a:extLst>
              <a:ext uri="{FF2B5EF4-FFF2-40B4-BE49-F238E27FC236}">
                <a16:creationId xmlns:a16="http://schemas.microsoft.com/office/drawing/2014/main" id="{5449424D-1E6D-458C-8799-05FC016CBFC2}"/>
              </a:ext>
            </a:extLst>
          </p:cNvPr>
          <p:cNvSpPr txBox="1"/>
          <p:nvPr/>
        </p:nvSpPr>
        <p:spPr>
          <a:xfrm>
            <a:off x="3813574" y="5330126"/>
            <a:ext cx="457199" cy="461665"/>
          </a:xfrm>
          <a:prstGeom prst="rect">
            <a:avLst/>
          </a:prstGeom>
          <a:noFill/>
        </p:spPr>
        <p:txBody>
          <a:bodyPr wrap="square" rtlCol="0">
            <a:spAutoFit/>
          </a:bodyPr>
          <a:lstStyle/>
          <a:p>
            <a:r>
              <a:rPr lang="en-US" sz="2400" dirty="0"/>
              <a:t>y</a:t>
            </a:r>
          </a:p>
        </p:txBody>
      </p:sp>
      <p:sp>
        <p:nvSpPr>
          <p:cNvPr id="17" name="TextBox 16">
            <a:extLst>
              <a:ext uri="{FF2B5EF4-FFF2-40B4-BE49-F238E27FC236}">
                <a16:creationId xmlns:a16="http://schemas.microsoft.com/office/drawing/2014/main" id="{A6CCABBF-E773-4AE8-B94C-6880B2A38CC3}"/>
              </a:ext>
            </a:extLst>
          </p:cNvPr>
          <p:cNvSpPr txBox="1"/>
          <p:nvPr/>
        </p:nvSpPr>
        <p:spPr>
          <a:xfrm>
            <a:off x="7155747" y="5344299"/>
            <a:ext cx="457199" cy="461665"/>
          </a:xfrm>
          <a:prstGeom prst="rect">
            <a:avLst/>
          </a:prstGeom>
          <a:noFill/>
        </p:spPr>
        <p:txBody>
          <a:bodyPr wrap="square" rtlCol="0">
            <a:spAutoFit/>
          </a:bodyPr>
          <a:lstStyle/>
          <a:p>
            <a:r>
              <a:rPr lang="en-US" sz="2400" dirty="0"/>
              <a:t>y</a:t>
            </a:r>
          </a:p>
        </p:txBody>
      </p:sp>
      <p:sp>
        <p:nvSpPr>
          <p:cNvPr id="18" name="TextBox 17">
            <a:extLst>
              <a:ext uri="{FF2B5EF4-FFF2-40B4-BE49-F238E27FC236}">
                <a16:creationId xmlns:a16="http://schemas.microsoft.com/office/drawing/2014/main" id="{6B1EDD0B-9A6F-4C8C-AE72-73246254691E}"/>
              </a:ext>
            </a:extLst>
          </p:cNvPr>
          <p:cNvSpPr txBox="1"/>
          <p:nvPr/>
        </p:nvSpPr>
        <p:spPr>
          <a:xfrm>
            <a:off x="5266674" y="6453626"/>
            <a:ext cx="457199" cy="461665"/>
          </a:xfrm>
          <a:prstGeom prst="rect">
            <a:avLst/>
          </a:prstGeom>
          <a:noFill/>
        </p:spPr>
        <p:txBody>
          <a:bodyPr wrap="square" rtlCol="0">
            <a:spAutoFit/>
          </a:bodyPr>
          <a:lstStyle/>
          <a:p>
            <a:r>
              <a:rPr lang="en-US" sz="2400" dirty="0"/>
              <a:t>x</a:t>
            </a:r>
          </a:p>
        </p:txBody>
      </p:sp>
      <p:sp>
        <p:nvSpPr>
          <p:cNvPr id="19" name="TextBox 18">
            <a:extLst>
              <a:ext uri="{FF2B5EF4-FFF2-40B4-BE49-F238E27FC236}">
                <a16:creationId xmlns:a16="http://schemas.microsoft.com/office/drawing/2014/main" id="{B0F037A6-DE0B-4B7C-B4AE-5E4E9C1F4A22}"/>
              </a:ext>
            </a:extLst>
          </p:cNvPr>
          <p:cNvSpPr txBox="1"/>
          <p:nvPr/>
        </p:nvSpPr>
        <p:spPr>
          <a:xfrm>
            <a:off x="8608846" y="6467797"/>
            <a:ext cx="457199" cy="461665"/>
          </a:xfrm>
          <a:prstGeom prst="rect">
            <a:avLst/>
          </a:prstGeom>
          <a:noFill/>
        </p:spPr>
        <p:txBody>
          <a:bodyPr wrap="square" rtlCol="0">
            <a:spAutoFit/>
          </a:bodyPr>
          <a:lstStyle/>
          <a:p>
            <a:r>
              <a:rPr lang="en-US" sz="2400" dirty="0"/>
              <a:t>x</a:t>
            </a:r>
          </a:p>
        </p:txBody>
      </p:sp>
      <p:sp>
        <p:nvSpPr>
          <p:cNvPr id="3" name="Slide Number Placeholder 2">
            <a:extLst>
              <a:ext uri="{FF2B5EF4-FFF2-40B4-BE49-F238E27FC236}">
                <a16:creationId xmlns:a16="http://schemas.microsoft.com/office/drawing/2014/main" id="{1F2D7982-99BC-486E-8CDC-918C22040916}"/>
              </a:ext>
            </a:extLst>
          </p:cNvPr>
          <p:cNvSpPr>
            <a:spLocks noGrp="1"/>
          </p:cNvSpPr>
          <p:nvPr>
            <p:ph type="sldNum" sz="quarter" idx="12"/>
          </p:nvPr>
        </p:nvSpPr>
        <p:spPr/>
        <p:txBody>
          <a:bodyPr/>
          <a:lstStyle/>
          <a:p>
            <a:fld id="{0EE47520-9F46-3846-B147-B51CBCCE15E4}" type="slidenum">
              <a:rPr lang="en-US" smtClean="0"/>
              <a:t>4</a:t>
            </a:fld>
            <a:endParaRPr lang="en-US"/>
          </a:p>
        </p:txBody>
      </p:sp>
    </p:spTree>
    <p:extLst>
      <p:ext uri="{BB962C8B-B14F-4D97-AF65-F5344CB8AC3E}">
        <p14:creationId xmlns:p14="http://schemas.microsoft.com/office/powerpoint/2010/main" val="10987800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2A5CDD-6D01-49B7-B89C-24D2017101CA}"/>
              </a:ext>
            </a:extLst>
          </p:cNvPr>
          <p:cNvSpPr>
            <a:spLocks noGrp="1"/>
          </p:cNvSpPr>
          <p:nvPr>
            <p:ph idx="1"/>
          </p:nvPr>
        </p:nvSpPr>
        <p:spPr>
          <a:xfrm>
            <a:off x="359736" y="1718095"/>
            <a:ext cx="11421142" cy="1536255"/>
          </a:xfrm>
        </p:spPr>
        <p:txBody>
          <a:bodyPr>
            <a:normAutofit/>
          </a:bodyPr>
          <a:lstStyle/>
          <a:p>
            <a:r>
              <a:rPr lang="en-US" sz="2400" dirty="0"/>
              <a:t>Dakota has grown significantly beyond an optimization toolkit.</a:t>
            </a:r>
          </a:p>
          <a:p>
            <a:pPr lvl="1"/>
            <a:r>
              <a:rPr lang="en-US" sz="2200" dirty="0"/>
              <a:t>state-of-the-art optimization methods, </a:t>
            </a:r>
          </a:p>
          <a:p>
            <a:pPr lvl="1"/>
            <a:r>
              <a:rPr lang="en-US" sz="2200" dirty="0"/>
              <a:t>methods for sensitivity analysis, parameter estimation, uncertainty quantification, and verification</a:t>
            </a:r>
          </a:p>
        </p:txBody>
      </p:sp>
      <p:pic>
        <p:nvPicPr>
          <p:cNvPr id="2050" name="Picture 2" descr="Dakota">
            <a:extLst>
              <a:ext uri="{FF2B5EF4-FFF2-40B4-BE49-F238E27FC236}">
                <a16:creationId xmlns:a16="http://schemas.microsoft.com/office/drawing/2014/main" id="{9E0151FD-F76D-41D9-8196-D804E4CB9E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372" y="452420"/>
            <a:ext cx="4719928" cy="100424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CFF7918F-6462-4ECF-9BB0-8C07552A0ECA}"/>
              </a:ext>
            </a:extLst>
          </p:cNvPr>
          <p:cNvSpPr/>
          <p:nvPr/>
        </p:nvSpPr>
        <p:spPr>
          <a:xfrm>
            <a:off x="359736" y="3308465"/>
            <a:ext cx="10646735" cy="954107"/>
          </a:xfrm>
          <a:prstGeom prst="rect">
            <a:avLst/>
          </a:prstGeom>
        </p:spPr>
        <p:txBody>
          <a:bodyPr wrap="square">
            <a:spAutoFit/>
          </a:bodyPr>
          <a:lstStyle/>
          <a:p>
            <a:pPr algn="ctr"/>
            <a:r>
              <a:rPr lang="en-US" sz="2800" dirty="0">
                <a:solidFill>
                  <a:srgbClr val="FF0000"/>
                </a:solidFill>
              </a:rPr>
              <a:t>The toolkit provides a flexible and extensible interface between simulation codes and iterative analysis methods. </a:t>
            </a:r>
          </a:p>
        </p:txBody>
      </p:sp>
      <p:sp>
        <p:nvSpPr>
          <p:cNvPr id="9" name="Rectangle 8">
            <a:extLst>
              <a:ext uri="{FF2B5EF4-FFF2-40B4-BE49-F238E27FC236}">
                <a16:creationId xmlns:a16="http://schemas.microsoft.com/office/drawing/2014/main" id="{35AF7424-5C0F-4B75-BF26-B6B68F58B0C4}"/>
              </a:ext>
            </a:extLst>
          </p:cNvPr>
          <p:cNvSpPr/>
          <p:nvPr/>
        </p:nvSpPr>
        <p:spPr>
          <a:xfrm>
            <a:off x="1988487" y="5285694"/>
            <a:ext cx="569626" cy="5696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ndParaRPr>
          </a:p>
        </p:txBody>
      </p:sp>
      <p:grpSp>
        <p:nvGrpSpPr>
          <p:cNvPr id="10" name="Group 9">
            <a:extLst>
              <a:ext uri="{FF2B5EF4-FFF2-40B4-BE49-F238E27FC236}">
                <a16:creationId xmlns:a16="http://schemas.microsoft.com/office/drawing/2014/main" id="{30117BD3-AE69-4F7D-8984-78D1CAEF6F28}"/>
              </a:ext>
            </a:extLst>
          </p:cNvPr>
          <p:cNvGrpSpPr/>
          <p:nvPr/>
        </p:nvGrpSpPr>
        <p:grpSpPr>
          <a:xfrm>
            <a:off x="630533" y="4745864"/>
            <a:ext cx="5246557" cy="2076949"/>
            <a:chOff x="1383884" y="3111783"/>
            <a:chExt cx="5246557" cy="2076949"/>
          </a:xfrm>
        </p:grpSpPr>
        <p:sp>
          <p:nvSpPr>
            <p:cNvPr id="11" name="Rounded Rectangle 5">
              <a:extLst>
                <a:ext uri="{FF2B5EF4-FFF2-40B4-BE49-F238E27FC236}">
                  <a16:creationId xmlns:a16="http://schemas.microsoft.com/office/drawing/2014/main" id="{E185E0B7-A84B-4EF4-BC1E-6F10DAF65062}"/>
                </a:ext>
              </a:extLst>
            </p:cNvPr>
            <p:cNvSpPr/>
            <p:nvPr/>
          </p:nvSpPr>
          <p:spPr>
            <a:xfrm>
              <a:off x="1383884" y="3113233"/>
              <a:ext cx="5246557" cy="2038662"/>
            </a:xfrm>
            <a:prstGeom prst="round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ndParaRPr>
            </a:p>
          </p:txBody>
        </p:sp>
        <p:sp>
          <p:nvSpPr>
            <p:cNvPr id="12" name="TextBox 11">
              <a:extLst>
                <a:ext uri="{FF2B5EF4-FFF2-40B4-BE49-F238E27FC236}">
                  <a16:creationId xmlns:a16="http://schemas.microsoft.com/office/drawing/2014/main" id="{26972D89-D9F3-40D8-BEEE-34236FE460D6}"/>
                </a:ext>
              </a:extLst>
            </p:cNvPr>
            <p:cNvSpPr txBox="1"/>
            <p:nvPr/>
          </p:nvSpPr>
          <p:spPr>
            <a:xfrm>
              <a:off x="2340135" y="3111783"/>
              <a:ext cx="3612630" cy="369332"/>
            </a:xfrm>
            <a:prstGeom prst="rect">
              <a:avLst/>
            </a:prstGeom>
            <a:noFill/>
          </p:spPr>
          <p:txBody>
            <a:bodyPr wrap="square" rtlCol="0">
              <a:spAutoFit/>
            </a:bodyPr>
            <a:lstStyle/>
            <a:p>
              <a:r>
                <a:rPr lang="en-US" dirty="0">
                  <a:solidFill>
                    <a:srgbClr val="C00000"/>
                  </a:solidFill>
                  <a:latin typeface="Arial" charset="0"/>
                </a:rPr>
                <a:t>Uncertainty in input variables u </a:t>
              </a:r>
            </a:p>
          </p:txBody>
        </p:sp>
        <p:grpSp>
          <p:nvGrpSpPr>
            <p:cNvPr id="13" name="Group 12">
              <a:extLst>
                <a:ext uri="{FF2B5EF4-FFF2-40B4-BE49-F238E27FC236}">
                  <a16:creationId xmlns:a16="http://schemas.microsoft.com/office/drawing/2014/main" id="{5A25B09E-D083-4EA3-867A-04E8162FAFBB}"/>
                </a:ext>
              </a:extLst>
            </p:cNvPr>
            <p:cNvGrpSpPr/>
            <p:nvPr/>
          </p:nvGrpSpPr>
          <p:grpSpPr>
            <a:xfrm>
              <a:off x="3842063" y="3937205"/>
              <a:ext cx="1875020" cy="254499"/>
              <a:chOff x="3612630" y="5606321"/>
              <a:chExt cx="2623278" cy="315809"/>
            </a:xfrm>
          </p:grpSpPr>
          <p:cxnSp>
            <p:nvCxnSpPr>
              <p:cNvPr id="25" name="Straight Connector 24">
                <a:extLst>
                  <a:ext uri="{FF2B5EF4-FFF2-40B4-BE49-F238E27FC236}">
                    <a16:creationId xmlns:a16="http://schemas.microsoft.com/office/drawing/2014/main" id="{B42E5372-3D41-41F0-B2A2-D2992C6EA24D}"/>
                  </a:ext>
                </a:extLst>
              </p:cNvPr>
              <p:cNvCxnSpPr/>
              <p:nvPr/>
            </p:nvCxnSpPr>
            <p:spPr>
              <a:xfrm>
                <a:off x="3807502" y="5789929"/>
                <a:ext cx="2288498" cy="0"/>
              </a:xfrm>
              <a:prstGeom prst="line">
                <a:avLst/>
              </a:prstGeom>
            </p:spPr>
            <p:style>
              <a:lnRef idx="1">
                <a:schemeClr val="accent1"/>
              </a:lnRef>
              <a:fillRef idx="0">
                <a:schemeClr val="accent1"/>
              </a:fillRef>
              <a:effectRef idx="0">
                <a:schemeClr val="accent1"/>
              </a:effectRef>
              <a:fontRef idx="minor">
                <a:schemeClr val="tx1"/>
              </a:fontRef>
            </p:style>
          </p:cxnSp>
          <p:sp>
            <p:nvSpPr>
              <p:cNvPr id="26" name="Double Bracket 25">
                <a:extLst>
                  <a:ext uri="{FF2B5EF4-FFF2-40B4-BE49-F238E27FC236}">
                    <a16:creationId xmlns:a16="http://schemas.microsoft.com/office/drawing/2014/main" id="{1D97ACEC-F560-4B54-A948-1BFF048458A2}"/>
                  </a:ext>
                </a:extLst>
              </p:cNvPr>
              <p:cNvSpPr/>
              <p:nvPr/>
            </p:nvSpPr>
            <p:spPr>
              <a:xfrm>
                <a:off x="3612630" y="5606321"/>
                <a:ext cx="2623278" cy="315809"/>
              </a:xfrm>
              <a:prstGeom prst="bracket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rial" charset="0"/>
                </a:endParaRPr>
              </a:p>
            </p:txBody>
          </p:sp>
        </p:grpSp>
        <p:grpSp>
          <p:nvGrpSpPr>
            <p:cNvPr id="14" name="Group 13">
              <a:extLst>
                <a:ext uri="{FF2B5EF4-FFF2-40B4-BE49-F238E27FC236}">
                  <a16:creationId xmlns:a16="http://schemas.microsoft.com/office/drawing/2014/main" id="{EF8CFAF4-E94A-4EF3-BB42-54FED950907B}"/>
                </a:ext>
              </a:extLst>
            </p:cNvPr>
            <p:cNvGrpSpPr/>
            <p:nvPr/>
          </p:nvGrpSpPr>
          <p:grpSpPr>
            <a:xfrm>
              <a:off x="4279694" y="4281361"/>
              <a:ext cx="1875020" cy="254499"/>
              <a:chOff x="3612630" y="5606321"/>
              <a:chExt cx="2623278" cy="315809"/>
            </a:xfrm>
          </p:grpSpPr>
          <p:cxnSp>
            <p:nvCxnSpPr>
              <p:cNvPr id="23" name="Straight Connector 22">
                <a:extLst>
                  <a:ext uri="{FF2B5EF4-FFF2-40B4-BE49-F238E27FC236}">
                    <a16:creationId xmlns:a16="http://schemas.microsoft.com/office/drawing/2014/main" id="{0CBB4707-EE28-4262-92A6-D1A46660F05D}"/>
                  </a:ext>
                </a:extLst>
              </p:cNvPr>
              <p:cNvCxnSpPr/>
              <p:nvPr/>
            </p:nvCxnSpPr>
            <p:spPr>
              <a:xfrm>
                <a:off x="3807502" y="5789929"/>
                <a:ext cx="2288498" cy="0"/>
              </a:xfrm>
              <a:prstGeom prst="line">
                <a:avLst/>
              </a:prstGeom>
            </p:spPr>
            <p:style>
              <a:lnRef idx="1">
                <a:schemeClr val="accent1"/>
              </a:lnRef>
              <a:fillRef idx="0">
                <a:schemeClr val="accent1"/>
              </a:fillRef>
              <a:effectRef idx="0">
                <a:schemeClr val="accent1"/>
              </a:effectRef>
              <a:fontRef idx="minor">
                <a:schemeClr val="tx1"/>
              </a:fontRef>
            </p:style>
          </p:cxnSp>
          <p:sp>
            <p:nvSpPr>
              <p:cNvPr id="24" name="Double Bracket 23">
                <a:extLst>
                  <a:ext uri="{FF2B5EF4-FFF2-40B4-BE49-F238E27FC236}">
                    <a16:creationId xmlns:a16="http://schemas.microsoft.com/office/drawing/2014/main" id="{35C134D4-22DF-4A84-89C4-BAF302CF5A73}"/>
                  </a:ext>
                </a:extLst>
              </p:cNvPr>
              <p:cNvSpPr/>
              <p:nvPr/>
            </p:nvSpPr>
            <p:spPr>
              <a:xfrm>
                <a:off x="3612630" y="5606321"/>
                <a:ext cx="2623278" cy="315809"/>
              </a:xfrm>
              <a:prstGeom prst="bracket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rial" charset="0"/>
                </a:endParaRPr>
              </a:p>
            </p:txBody>
          </p:sp>
        </p:grpSp>
        <p:grpSp>
          <p:nvGrpSpPr>
            <p:cNvPr id="15" name="Group 14">
              <a:extLst>
                <a:ext uri="{FF2B5EF4-FFF2-40B4-BE49-F238E27FC236}">
                  <a16:creationId xmlns:a16="http://schemas.microsoft.com/office/drawing/2014/main" id="{26870BDD-0278-4841-805C-078644416C73}"/>
                </a:ext>
              </a:extLst>
            </p:cNvPr>
            <p:cNvGrpSpPr/>
            <p:nvPr/>
          </p:nvGrpSpPr>
          <p:grpSpPr>
            <a:xfrm>
              <a:off x="4576890" y="4636184"/>
              <a:ext cx="1875020" cy="254499"/>
              <a:chOff x="3612630" y="5606321"/>
              <a:chExt cx="2623278" cy="315809"/>
            </a:xfrm>
          </p:grpSpPr>
          <p:cxnSp>
            <p:nvCxnSpPr>
              <p:cNvPr id="21" name="Straight Connector 20">
                <a:extLst>
                  <a:ext uri="{FF2B5EF4-FFF2-40B4-BE49-F238E27FC236}">
                    <a16:creationId xmlns:a16="http://schemas.microsoft.com/office/drawing/2014/main" id="{268D963C-A608-49AA-86BF-BB3F9BC58B00}"/>
                  </a:ext>
                </a:extLst>
              </p:cNvPr>
              <p:cNvCxnSpPr/>
              <p:nvPr/>
            </p:nvCxnSpPr>
            <p:spPr>
              <a:xfrm>
                <a:off x="3807502" y="5789929"/>
                <a:ext cx="2288498" cy="0"/>
              </a:xfrm>
              <a:prstGeom prst="line">
                <a:avLst/>
              </a:prstGeom>
            </p:spPr>
            <p:style>
              <a:lnRef idx="1">
                <a:schemeClr val="accent1"/>
              </a:lnRef>
              <a:fillRef idx="0">
                <a:schemeClr val="accent1"/>
              </a:fillRef>
              <a:effectRef idx="0">
                <a:schemeClr val="accent1"/>
              </a:effectRef>
              <a:fontRef idx="minor">
                <a:schemeClr val="tx1"/>
              </a:fontRef>
            </p:style>
          </p:cxnSp>
          <p:sp>
            <p:nvSpPr>
              <p:cNvPr id="22" name="Double Bracket 21">
                <a:extLst>
                  <a:ext uri="{FF2B5EF4-FFF2-40B4-BE49-F238E27FC236}">
                    <a16:creationId xmlns:a16="http://schemas.microsoft.com/office/drawing/2014/main" id="{7FA5D511-8D70-4D55-B6C4-AC2A5781AE1C}"/>
                  </a:ext>
                </a:extLst>
              </p:cNvPr>
              <p:cNvSpPr/>
              <p:nvPr/>
            </p:nvSpPr>
            <p:spPr>
              <a:xfrm>
                <a:off x="3612630" y="5606321"/>
                <a:ext cx="2623278" cy="315809"/>
              </a:xfrm>
              <a:prstGeom prst="bracket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rial" charset="0"/>
                </a:endParaRPr>
              </a:p>
            </p:txBody>
          </p:sp>
        </p:grpSp>
        <p:sp>
          <p:nvSpPr>
            <p:cNvPr id="16" name="Freeform 22">
              <a:extLst>
                <a:ext uri="{FF2B5EF4-FFF2-40B4-BE49-F238E27FC236}">
                  <a16:creationId xmlns:a16="http://schemas.microsoft.com/office/drawing/2014/main" id="{1F97FF02-22B5-4764-8D21-7B54CC715944}"/>
                </a:ext>
              </a:extLst>
            </p:cNvPr>
            <p:cNvSpPr/>
            <p:nvPr/>
          </p:nvSpPr>
          <p:spPr>
            <a:xfrm>
              <a:off x="2169238" y="3892111"/>
              <a:ext cx="1685530" cy="924275"/>
            </a:xfrm>
            <a:custGeom>
              <a:avLst/>
              <a:gdLst>
                <a:gd name="connsiteX0" fmla="*/ 0 w 1685530"/>
                <a:gd name="connsiteY0" fmla="*/ 904931 h 926001"/>
                <a:gd name="connsiteX1" fmla="*/ 223333 w 1685530"/>
                <a:gd name="connsiteY1" fmla="*/ 892290 h 926001"/>
                <a:gd name="connsiteX2" fmla="*/ 223333 w 1685530"/>
                <a:gd name="connsiteY2" fmla="*/ 892290 h 926001"/>
                <a:gd name="connsiteX3" fmla="*/ 417168 w 1685530"/>
                <a:gd name="connsiteY3" fmla="*/ 812227 h 926001"/>
                <a:gd name="connsiteX4" fmla="*/ 535156 w 1685530"/>
                <a:gd name="connsiteY4" fmla="*/ 660530 h 926001"/>
                <a:gd name="connsiteX5" fmla="*/ 615218 w 1685530"/>
                <a:gd name="connsiteY5" fmla="*/ 458266 h 926001"/>
                <a:gd name="connsiteX6" fmla="*/ 737419 w 1685530"/>
                <a:gd name="connsiteY6" fmla="*/ 121160 h 926001"/>
                <a:gd name="connsiteX7" fmla="*/ 830123 w 1685530"/>
                <a:gd name="connsiteY7" fmla="*/ 20028 h 926001"/>
                <a:gd name="connsiteX8" fmla="*/ 893331 w 1685530"/>
                <a:gd name="connsiteY8" fmla="*/ 3173 h 926001"/>
                <a:gd name="connsiteX9" fmla="*/ 969180 w 1685530"/>
                <a:gd name="connsiteY9" fmla="*/ 62167 h 926001"/>
                <a:gd name="connsiteX10" fmla="*/ 1049242 w 1685530"/>
                <a:gd name="connsiteY10" fmla="*/ 251789 h 926001"/>
                <a:gd name="connsiteX11" fmla="*/ 1150374 w 1685530"/>
                <a:gd name="connsiteY11" fmla="*/ 504618 h 926001"/>
                <a:gd name="connsiteX12" fmla="*/ 1217795 w 1685530"/>
                <a:gd name="connsiteY12" fmla="*/ 690026 h 926001"/>
                <a:gd name="connsiteX13" fmla="*/ 1327355 w 1685530"/>
                <a:gd name="connsiteY13" fmla="*/ 803800 h 926001"/>
                <a:gd name="connsiteX14" fmla="*/ 1424273 w 1685530"/>
                <a:gd name="connsiteY14" fmla="*/ 879649 h 926001"/>
                <a:gd name="connsiteX15" fmla="*/ 1529618 w 1685530"/>
                <a:gd name="connsiteY15" fmla="*/ 917573 h 926001"/>
                <a:gd name="connsiteX16" fmla="*/ 1685530 w 1685530"/>
                <a:gd name="connsiteY16" fmla="*/ 926001 h 926001"/>
                <a:gd name="connsiteX0" fmla="*/ 0 w 1685530"/>
                <a:gd name="connsiteY0" fmla="*/ 904931 h 926001"/>
                <a:gd name="connsiteX1" fmla="*/ 223333 w 1685530"/>
                <a:gd name="connsiteY1" fmla="*/ 892290 h 926001"/>
                <a:gd name="connsiteX2" fmla="*/ 223333 w 1685530"/>
                <a:gd name="connsiteY2" fmla="*/ 892290 h 926001"/>
                <a:gd name="connsiteX3" fmla="*/ 417168 w 1685530"/>
                <a:gd name="connsiteY3" fmla="*/ 812227 h 926001"/>
                <a:gd name="connsiteX4" fmla="*/ 535156 w 1685530"/>
                <a:gd name="connsiteY4" fmla="*/ 660530 h 926001"/>
                <a:gd name="connsiteX5" fmla="*/ 615218 w 1685530"/>
                <a:gd name="connsiteY5" fmla="*/ 458266 h 926001"/>
                <a:gd name="connsiteX6" fmla="*/ 737419 w 1685530"/>
                <a:gd name="connsiteY6" fmla="*/ 121160 h 926001"/>
                <a:gd name="connsiteX7" fmla="*/ 830123 w 1685530"/>
                <a:gd name="connsiteY7" fmla="*/ 20028 h 926001"/>
                <a:gd name="connsiteX8" fmla="*/ 893331 w 1685530"/>
                <a:gd name="connsiteY8" fmla="*/ 3173 h 926001"/>
                <a:gd name="connsiteX9" fmla="*/ 969180 w 1685530"/>
                <a:gd name="connsiteY9" fmla="*/ 62167 h 926001"/>
                <a:gd name="connsiteX10" fmla="*/ 1049242 w 1685530"/>
                <a:gd name="connsiteY10" fmla="*/ 251789 h 926001"/>
                <a:gd name="connsiteX11" fmla="*/ 1150374 w 1685530"/>
                <a:gd name="connsiteY11" fmla="*/ 504618 h 926001"/>
                <a:gd name="connsiteX12" fmla="*/ 1217795 w 1685530"/>
                <a:gd name="connsiteY12" fmla="*/ 690026 h 926001"/>
                <a:gd name="connsiteX13" fmla="*/ 1323141 w 1685530"/>
                <a:gd name="connsiteY13" fmla="*/ 816442 h 926001"/>
                <a:gd name="connsiteX14" fmla="*/ 1424273 w 1685530"/>
                <a:gd name="connsiteY14" fmla="*/ 879649 h 926001"/>
                <a:gd name="connsiteX15" fmla="*/ 1529618 w 1685530"/>
                <a:gd name="connsiteY15" fmla="*/ 917573 h 926001"/>
                <a:gd name="connsiteX16" fmla="*/ 1685530 w 1685530"/>
                <a:gd name="connsiteY16" fmla="*/ 926001 h 926001"/>
                <a:gd name="connsiteX0" fmla="*/ 0 w 1685530"/>
                <a:gd name="connsiteY0" fmla="*/ 904931 h 926001"/>
                <a:gd name="connsiteX1" fmla="*/ 223333 w 1685530"/>
                <a:gd name="connsiteY1" fmla="*/ 892290 h 926001"/>
                <a:gd name="connsiteX2" fmla="*/ 223333 w 1685530"/>
                <a:gd name="connsiteY2" fmla="*/ 892290 h 926001"/>
                <a:gd name="connsiteX3" fmla="*/ 417168 w 1685530"/>
                <a:gd name="connsiteY3" fmla="*/ 812227 h 926001"/>
                <a:gd name="connsiteX4" fmla="*/ 535156 w 1685530"/>
                <a:gd name="connsiteY4" fmla="*/ 660530 h 926001"/>
                <a:gd name="connsiteX5" fmla="*/ 615218 w 1685530"/>
                <a:gd name="connsiteY5" fmla="*/ 458266 h 926001"/>
                <a:gd name="connsiteX6" fmla="*/ 737419 w 1685530"/>
                <a:gd name="connsiteY6" fmla="*/ 121160 h 926001"/>
                <a:gd name="connsiteX7" fmla="*/ 830123 w 1685530"/>
                <a:gd name="connsiteY7" fmla="*/ 20028 h 926001"/>
                <a:gd name="connsiteX8" fmla="*/ 893331 w 1685530"/>
                <a:gd name="connsiteY8" fmla="*/ 3173 h 926001"/>
                <a:gd name="connsiteX9" fmla="*/ 969180 w 1685530"/>
                <a:gd name="connsiteY9" fmla="*/ 62167 h 926001"/>
                <a:gd name="connsiteX10" fmla="*/ 1049242 w 1685530"/>
                <a:gd name="connsiteY10" fmla="*/ 251789 h 926001"/>
                <a:gd name="connsiteX11" fmla="*/ 1150374 w 1685530"/>
                <a:gd name="connsiteY11" fmla="*/ 504618 h 926001"/>
                <a:gd name="connsiteX12" fmla="*/ 1230437 w 1685530"/>
                <a:gd name="connsiteY12" fmla="*/ 706882 h 926001"/>
                <a:gd name="connsiteX13" fmla="*/ 1323141 w 1685530"/>
                <a:gd name="connsiteY13" fmla="*/ 816442 h 926001"/>
                <a:gd name="connsiteX14" fmla="*/ 1424273 w 1685530"/>
                <a:gd name="connsiteY14" fmla="*/ 879649 h 926001"/>
                <a:gd name="connsiteX15" fmla="*/ 1529618 w 1685530"/>
                <a:gd name="connsiteY15" fmla="*/ 917573 h 926001"/>
                <a:gd name="connsiteX16" fmla="*/ 1685530 w 1685530"/>
                <a:gd name="connsiteY16" fmla="*/ 926001 h 926001"/>
                <a:gd name="connsiteX0" fmla="*/ 0 w 1685530"/>
                <a:gd name="connsiteY0" fmla="*/ 903916 h 924986"/>
                <a:gd name="connsiteX1" fmla="*/ 223333 w 1685530"/>
                <a:gd name="connsiteY1" fmla="*/ 891275 h 924986"/>
                <a:gd name="connsiteX2" fmla="*/ 223333 w 1685530"/>
                <a:gd name="connsiteY2" fmla="*/ 891275 h 924986"/>
                <a:gd name="connsiteX3" fmla="*/ 417168 w 1685530"/>
                <a:gd name="connsiteY3" fmla="*/ 811212 h 924986"/>
                <a:gd name="connsiteX4" fmla="*/ 535156 w 1685530"/>
                <a:gd name="connsiteY4" fmla="*/ 659515 h 924986"/>
                <a:gd name="connsiteX5" fmla="*/ 615218 w 1685530"/>
                <a:gd name="connsiteY5" fmla="*/ 457251 h 924986"/>
                <a:gd name="connsiteX6" fmla="*/ 737419 w 1685530"/>
                <a:gd name="connsiteY6" fmla="*/ 120145 h 924986"/>
                <a:gd name="connsiteX7" fmla="*/ 821695 w 1685530"/>
                <a:gd name="connsiteY7" fmla="*/ 23227 h 924986"/>
                <a:gd name="connsiteX8" fmla="*/ 893331 w 1685530"/>
                <a:gd name="connsiteY8" fmla="*/ 2158 h 924986"/>
                <a:gd name="connsiteX9" fmla="*/ 969180 w 1685530"/>
                <a:gd name="connsiteY9" fmla="*/ 61152 h 924986"/>
                <a:gd name="connsiteX10" fmla="*/ 1049242 w 1685530"/>
                <a:gd name="connsiteY10" fmla="*/ 250774 h 924986"/>
                <a:gd name="connsiteX11" fmla="*/ 1150374 w 1685530"/>
                <a:gd name="connsiteY11" fmla="*/ 503603 h 924986"/>
                <a:gd name="connsiteX12" fmla="*/ 1230437 w 1685530"/>
                <a:gd name="connsiteY12" fmla="*/ 705867 h 924986"/>
                <a:gd name="connsiteX13" fmla="*/ 1323141 w 1685530"/>
                <a:gd name="connsiteY13" fmla="*/ 815427 h 924986"/>
                <a:gd name="connsiteX14" fmla="*/ 1424273 w 1685530"/>
                <a:gd name="connsiteY14" fmla="*/ 878634 h 924986"/>
                <a:gd name="connsiteX15" fmla="*/ 1529618 w 1685530"/>
                <a:gd name="connsiteY15" fmla="*/ 916558 h 924986"/>
                <a:gd name="connsiteX16" fmla="*/ 1685530 w 1685530"/>
                <a:gd name="connsiteY16" fmla="*/ 924986 h 924986"/>
                <a:gd name="connsiteX0" fmla="*/ 0 w 1685530"/>
                <a:gd name="connsiteY0" fmla="*/ 903205 h 924275"/>
                <a:gd name="connsiteX1" fmla="*/ 223333 w 1685530"/>
                <a:gd name="connsiteY1" fmla="*/ 890564 h 924275"/>
                <a:gd name="connsiteX2" fmla="*/ 223333 w 1685530"/>
                <a:gd name="connsiteY2" fmla="*/ 890564 h 924275"/>
                <a:gd name="connsiteX3" fmla="*/ 417168 w 1685530"/>
                <a:gd name="connsiteY3" fmla="*/ 810501 h 924275"/>
                <a:gd name="connsiteX4" fmla="*/ 535156 w 1685530"/>
                <a:gd name="connsiteY4" fmla="*/ 658804 h 924275"/>
                <a:gd name="connsiteX5" fmla="*/ 615218 w 1685530"/>
                <a:gd name="connsiteY5" fmla="*/ 456540 h 924275"/>
                <a:gd name="connsiteX6" fmla="*/ 737419 w 1685530"/>
                <a:gd name="connsiteY6" fmla="*/ 119434 h 924275"/>
                <a:gd name="connsiteX7" fmla="*/ 813267 w 1685530"/>
                <a:gd name="connsiteY7" fmla="*/ 26730 h 924275"/>
                <a:gd name="connsiteX8" fmla="*/ 893331 w 1685530"/>
                <a:gd name="connsiteY8" fmla="*/ 1447 h 924275"/>
                <a:gd name="connsiteX9" fmla="*/ 969180 w 1685530"/>
                <a:gd name="connsiteY9" fmla="*/ 60441 h 924275"/>
                <a:gd name="connsiteX10" fmla="*/ 1049242 w 1685530"/>
                <a:gd name="connsiteY10" fmla="*/ 250063 h 924275"/>
                <a:gd name="connsiteX11" fmla="*/ 1150374 w 1685530"/>
                <a:gd name="connsiteY11" fmla="*/ 502892 h 924275"/>
                <a:gd name="connsiteX12" fmla="*/ 1230437 w 1685530"/>
                <a:gd name="connsiteY12" fmla="*/ 705156 h 924275"/>
                <a:gd name="connsiteX13" fmla="*/ 1323141 w 1685530"/>
                <a:gd name="connsiteY13" fmla="*/ 814716 h 924275"/>
                <a:gd name="connsiteX14" fmla="*/ 1424273 w 1685530"/>
                <a:gd name="connsiteY14" fmla="*/ 877923 h 924275"/>
                <a:gd name="connsiteX15" fmla="*/ 1529618 w 1685530"/>
                <a:gd name="connsiteY15" fmla="*/ 915847 h 924275"/>
                <a:gd name="connsiteX16" fmla="*/ 1685530 w 1685530"/>
                <a:gd name="connsiteY16" fmla="*/ 924275 h 924275"/>
                <a:gd name="connsiteX0" fmla="*/ 0 w 1685530"/>
                <a:gd name="connsiteY0" fmla="*/ 903205 h 924275"/>
                <a:gd name="connsiteX1" fmla="*/ 223333 w 1685530"/>
                <a:gd name="connsiteY1" fmla="*/ 890564 h 924275"/>
                <a:gd name="connsiteX2" fmla="*/ 223333 w 1685530"/>
                <a:gd name="connsiteY2" fmla="*/ 890564 h 924275"/>
                <a:gd name="connsiteX3" fmla="*/ 417168 w 1685530"/>
                <a:gd name="connsiteY3" fmla="*/ 810501 h 924275"/>
                <a:gd name="connsiteX4" fmla="*/ 535156 w 1685530"/>
                <a:gd name="connsiteY4" fmla="*/ 658804 h 924275"/>
                <a:gd name="connsiteX5" fmla="*/ 615218 w 1685530"/>
                <a:gd name="connsiteY5" fmla="*/ 456540 h 924275"/>
                <a:gd name="connsiteX6" fmla="*/ 737419 w 1685530"/>
                <a:gd name="connsiteY6" fmla="*/ 119434 h 924275"/>
                <a:gd name="connsiteX7" fmla="*/ 813267 w 1685530"/>
                <a:gd name="connsiteY7" fmla="*/ 26730 h 924275"/>
                <a:gd name="connsiteX8" fmla="*/ 893331 w 1685530"/>
                <a:gd name="connsiteY8" fmla="*/ 1447 h 924275"/>
                <a:gd name="connsiteX9" fmla="*/ 969180 w 1685530"/>
                <a:gd name="connsiteY9" fmla="*/ 60441 h 924275"/>
                <a:gd name="connsiteX10" fmla="*/ 1049242 w 1685530"/>
                <a:gd name="connsiteY10" fmla="*/ 250063 h 924275"/>
                <a:gd name="connsiteX11" fmla="*/ 1150374 w 1685530"/>
                <a:gd name="connsiteY11" fmla="*/ 502892 h 924275"/>
                <a:gd name="connsiteX12" fmla="*/ 1230437 w 1685530"/>
                <a:gd name="connsiteY12" fmla="*/ 705156 h 924275"/>
                <a:gd name="connsiteX13" fmla="*/ 1323141 w 1685530"/>
                <a:gd name="connsiteY13" fmla="*/ 814716 h 924275"/>
                <a:gd name="connsiteX14" fmla="*/ 1424273 w 1685530"/>
                <a:gd name="connsiteY14" fmla="*/ 877923 h 924275"/>
                <a:gd name="connsiteX15" fmla="*/ 1529618 w 1685530"/>
                <a:gd name="connsiteY15" fmla="*/ 915847 h 924275"/>
                <a:gd name="connsiteX16" fmla="*/ 1685530 w 1685530"/>
                <a:gd name="connsiteY16" fmla="*/ 924275 h 92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85530" h="924275">
                  <a:moveTo>
                    <a:pt x="0" y="903205"/>
                  </a:moveTo>
                  <a:cubicBezTo>
                    <a:pt x="74444" y="898991"/>
                    <a:pt x="132033" y="903206"/>
                    <a:pt x="223333" y="890564"/>
                  </a:cubicBezTo>
                  <a:lnTo>
                    <a:pt x="223333" y="890564"/>
                  </a:lnTo>
                  <a:cubicBezTo>
                    <a:pt x="255639" y="877220"/>
                    <a:pt x="365198" y="849128"/>
                    <a:pt x="417168" y="810501"/>
                  </a:cubicBezTo>
                  <a:cubicBezTo>
                    <a:pt x="469138" y="771874"/>
                    <a:pt x="502148" y="717797"/>
                    <a:pt x="535156" y="658804"/>
                  </a:cubicBezTo>
                  <a:cubicBezTo>
                    <a:pt x="568164" y="599810"/>
                    <a:pt x="581508" y="546435"/>
                    <a:pt x="615218" y="456540"/>
                  </a:cubicBezTo>
                  <a:cubicBezTo>
                    <a:pt x="648929" y="366645"/>
                    <a:pt x="704411" y="191069"/>
                    <a:pt x="737419" y="119434"/>
                  </a:cubicBezTo>
                  <a:cubicBezTo>
                    <a:pt x="770427" y="47799"/>
                    <a:pt x="787282" y="46394"/>
                    <a:pt x="813267" y="26730"/>
                  </a:cubicBezTo>
                  <a:cubicBezTo>
                    <a:pt x="839252" y="7066"/>
                    <a:pt x="867346" y="-4172"/>
                    <a:pt x="893331" y="1447"/>
                  </a:cubicBezTo>
                  <a:cubicBezTo>
                    <a:pt x="919317" y="7066"/>
                    <a:pt x="943195" y="19005"/>
                    <a:pt x="969180" y="60441"/>
                  </a:cubicBezTo>
                  <a:cubicBezTo>
                    <a:pt x="995165" y="101877"/>
                    <a:pt x="1019043" y="176321"/>
                    <a:pt x="1049242" y="250063"/>
                  </a:cubicBezTo>
                  <a:cubicBezTo>
                    <a:pt x="1079441" y="323805"/>
                    <a:pt x="1120175" y="427043"/>
                    <a:pt x="1150374" y="502892"/>
                  </a:cubicBezTo>
                  <a:cubicBezTo>
                    <a:pt x="1180573" y="578741"/>
                    <a:pt x="1201643" y="653185"/>
                    <a:pt x="1230437" y="705156"/>
                  </a:cubicBezTo>
                  <a:cubicBezTo>
                    <a:pt x="1259231" y="757127"/>
                    <a:pt x="1290835" y="785922"/>
                    <a:pt x="1323141" y="814716"/>
                  </a:cubicBezTo>
                  <a:cubicBezTo>
                    <a:pt x="1355447" y="843510"/>
                    <a:pt x="1389860" y="861068"/>
                    <a:pt x="1424273" y="877923"/>
                  </a:cubicBezTo>
                  <a:cubicBezTo>
                    <a:pt x="1458686" y="894778"/>
                    <a:pt x="1486075" y="908122"/>
                    <a:pt x="1529618" y="915847"/>
                  </a:cubicBezTo>
                  <a:cubicBezTo>
                    <a:pt x="1573161" y="923572"/>
                    <a:pt x="1685530" y="924275"/>
                    <a:pt x="1685530" y="92427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ndParaRPr>
            </a:p>
          </p:txBody>
        </p:sp>
        <p:sp>
          <p:nvSpPr>
            <p:cNvPr id="17" name="Freeform 23">
              <a:extLst>
                <a:ext uri="{FF2B5EF4-FFF2-40B4-BE49-F238E27FC236}">
                  <a16:creationId xmlns:a16="http://schemas.microsoft.com/office/drawing/2014/main" id="{029D81D5-F86A-4C3C-AF37-21B58546A7EF}"/>
                </a:ext>
              </a:extLst>
            </p:cNvPr>
            <p:cNvSpPr/>
            <p:nvPr/>
          </p:nvSpPr>
          <p:spPr>
            <a:xfrm>
              <a:off x="1953750" y="3670427"/>
              <a:ext cx="1685530" cy="924275"/>
            </a:xfrm>
            <a:custGeom>
              <a:avLst/>
              <a:gdLst>
                <a:gd name="connsiteX0" fmla="*/ 0 w 1685530"/>
                <a:gd name="connsiteY0" fmla="*/ 904931 h 926001"/>
                <a:gd name="connsiteX1" fmla="*/ 223333 w 1685530"/>
                <a:gd name="connsiteY1" fmla="*/ 892290 h 926001"/>
                <a:gd name="connsiteX2" fmla="*/ 223333 w 1685530"/>
                <a:gd name="connsiteY2" fmla="*/ 892290 h 926001"/>
                <a:gd name="connsiteX3" fmla="*/ 417168 w 1685530"/>
                <a:gd name="connsiteY3" fmla="*/ 812227 h 926001"/>
                <a:gd name="connsiteX4" fmla="*/ 535156 w 1685530"/>
                <a:gd name="connsiteY4" fmla="*/ 660530 h 926001"/>
                <a:gd name="connsiteX5" fmla="*/ 615218 w 1685530"/>
                <a:gd name="connsiteY5" fmla="*/ 458266 h 926001"/>
                <a:gd name="connsiteX6" fmla="*/ 737419 w 1685530"/>
                <a:gd name="connsiteY6" fmla="*/ 121160 h 926001"/>
                <a:gd name="connsiteX7" fmla="*/ 830123 w 1685530"/>
                <a:gd name="connsiteY7" fmla="*/ 20028 h 926001"/>
                <a:gd name="connsiteX8" fmla="*/ 893331 w 1685530"/>
                <a:gd name="connsiteY8" fmla="*/ 3173 h 926001"/>
                <a:gd name="connsiteX9" fmla="*/ 969180 w 1685530"/>
                <a:gd name="connsiteY9" fmla="*/ 62167 h 926001"/>
                <a:gd name="connsiteX10" fmla="*/ 1049242 w 1685530"/>
                <a:gd name="connsiteY10" fmla="*/ 251789 h 926001"/>
                <a:gd name="connsiteX11" fmla="*/ 1150374 w 1685530"/>
                <a:gd name="connsiteY11" fmla="*/ 504618 h 926001"/>
                <a:gd name="connsiteX12" fmla="*/ 1217795 w 1685530"/>
                <a:gd name="connsiteY12" fmla="*/ 690026 h 926001"/>
                <a:gd name="connsiteX13" fmla="*/ 1327355 w 1685530"/>
                <a:gd name="connsiteY13" fmla="*/ 803800 h 926001"/>
                <a:gd name="connsiteX14" fmla="*/ 1424273 w 1685530"/>
                <a:gd name="connsiteY14" fmla="*/ 879649 h 926001"/>
                <a:gd name="connsiteX15" fmla="*/ 1529618 w 1685530"/>
                <a:gd name="connsiteY15" fmla="*/ 917573 h 926001"/>
                <a:gd name="connsiteX16" fmla="*/ 1685530 w 1685530"/>
                <a:gd name="connsiteY16" fmla="*/ 926001 h 926001"/>
                <a:gd name="connsiteX0" fmla="*/ 0 w 1685530"/>
                <a:gd name="connsiteY0" fmla="*/ 904931 h 926001"/>
                <a:gd name="connsiteX1" fmla="*/ 223333 w 1685530"/>
                <a:gd name="connsiteY1" fmla="*/ 892290 h 926001"/>
                <a:gd name="connsiteX2" fmla="*/ 223333 w 1685530"/>
                <a:gd name="connsiteY2" fmla="*/ 892290 h 926001"/>
                <a:gd name="connsiteX3" fmla="*/ 417168 w 1685530"/>
                <a:gd name="connsiteY3" fmla="*/ 812227 h 926001"/>
                <a:gd name="connsiteX4" fmla="*/ 535156 w 1685530"/>
                <a:gd name="connsiteY4" fmla="*/ 660530 h 926001"/>
                <a:gd name="connsiteX5" fmla="*/ 615218 w 1685530"/>
                <a:gd name="connsiteY5" fmla="*/ 458266 h 926001"/>
                <a:gd name="connsiteX6" fmla="*/ 737419 w 1685530"/>
                <a:gd name="connsiteY6" fmla="*/ 121160 h 926001"/>
                <a:gd name="connsiteX7" fmla="*/ 830123 w 1685530"/>
                <a:gd name="connsiteY7" fmla="*/ 20028 h 926001"/>
                <a:gd name="connsiteX8" fmla="*/ 893331 w 1685530"/>
                <a:gd name="connsiteY8" fmla="*/ 3173 h 926001"/>
                <a:gd name="connsiteX9" fmla="*/ 969180 w 1685530"/>
                <a:gd name="connsiteY9" fmla="*/ 62167 h 926001"/>
                <a:gd name="connsiteX10" fmla="*/ 1049242 w 1685530"/>
                <a:gd name="connsiteY10" fmla="*/ 251789 h 926001"/>
                <a:gd name="connsiteX11" fmla="*/ 1150374 w 1685530"/>
                <a:gd name="connsiteY11" fmla="*/ 504618 h 926001"/>
                <a:gd name="connsiteX12" fmla="*/ 1217795 w 1685530"/>
                <a:gd name="connsiteY12" fmla="*/ 690026 h 926001"/>
                <a:gd name="connsiteX13" fmla="*/ 1323141 w 1685530"/>
                <a:gd name="connsiteY13" fmla="*/ 816442 h 926001"/>
                <a:gd name="connsiteX14" fmla="*/ 1424273 w 1685530"/>
                <a:gd name="connsiteY14" fmla="*/ 879649 h 926001"/>
                <a:gd name="connsiteX15" fmla="*/ 1529618 w 1685530"/>
                <a:gd name="connsiteY15" fmla="*/ 917573 h 926001"/>
                <a:gd name="connsiteX16" fmla="*/ 1685530 w 1685530"/>
                <a:gd name="connsiteY16" fmla="*/ 926001 h 926001"/>
                <a:gd name="connsiteX0" fmla="*/ 0 w 1685530"/>
                <a:gd name="connsiteY0" fmla="*/ 904931 h 926001"/>
                <a:gd name="connsiteX1" fmla="*/ 223333 w 1685530"/>
                <a:gd name="connsiteY1" fmla="*/ 892290 h 926001"/>
                <a:gd name="connsiteX2" fmla="*/ 223333 w 1685530"/>
                <a:gd name="connsiteY2" fmla="*/ 892290 h 926001"/>
                <a:gd name="connsiteX3" fmla="*/ 417168 w 1685530"/>
                <a:gd name="connsiteY3" fmla="*/ 812227 h 926001"/>
                <a:gd name="connsiteX4" fmla="*/ 535156 w 1685530"/>
                <a:gd name="connsiteY4" fmla="*/ 660530 h 926001"/>
                <a:gd name="connsiteX5" fmla="*/ 615218 w 1685530"/>
                <a:gd name="connsiteY5" fmla="*/ 458266 h 926001"/>
                <a:gd name="connsiteX6" fmla="*/ 737419 w 1685530"/>
                <a:gd name="connsiteY6" fmla="*/ 121160 h 926001"/>
                <a:gd name="connsiteX7" fmla="*/ 830123 w 1685530"/>
                <a:gd name="connsiteY7" fmla="*/ 20028 h 926001"/>
                <a:gd name="connsiteX8" fmla="*/ 893331 w 1685530"/>
                <a:gd name="connsiteY8" fmla="*/ 3173 h 926001"/>
                <a:gd name="connsiteX9" fmla="*/ 969180 w 1685530"/>
                <a:gd name="connsiteY9" fmla="*/ 62167 h 926001"/>
                <a:gd name="connsiteX10" fmla="*/ 1049242 w 1685530"/>
                <a:gd name="connsiteY10" fmla="*/ 251789 h 926001"/>
                <a:gd name="connsiteX11" fmla="*/ 1150374 w 1685530"/>
                <a:gd name="connsiteY11" fmla="*/ 504618 h 926001"/>
                <a:gd name="connsiteX12" fmla="*/ 1230437 w 1685530"/>
                <a:gd name="connsiteY12" fmla="*/ 706882 h 926001"/>
                <a:gd name="connsiteX13" fmla="*/ 1323141 w 1685530"/>
                <a:gd name="connsiteY13" fmla="*/ 816442 h 926001"/>
                <a:gd name="connsiteX14" fmla="*/ 1424273 w 1685530"/>
                <a:gd name="connsiteY14" fmla="*/ 879649 h 926001"/>
                <a:gd name="connsiteX15" fmla="*/ 1529618 w 1685530"/>
                <a:gd name="connsiteY15" fmla="*/ 917573 h 926001"/>
                <a:gd name="connsiteX16" fmla="*/ 1685530 w 1685530"/>
                <a:gd name="connsiteY16" fmla="*/ 926001 h 926001"/>
                <a:gd name="connsiteX0" fmla="*/ 0 w 1685530"/>
                <a:gd name="connsiteY0" fmla="*/ 903916 h 924986"/>
                <a:gd name="connsiteX1" fmla="*/ 223333 w 1685530"/>
                <a:gd name="connsiteY1" fmla="*/ 891275 h 924986"/>
                <a:gd name="connsiteX2" fmla="*/ 223333 w 1685530"/>
                <a:gd name="connsiteY2" fmla="*/ 891275 h 924986"/>
                <a:gd name="connsiteX3" fmla="*/ 417168 w 1685530"/>
                <a:gd name="connsiteY3" fmla="*/ 811212 h 924986"/>
                <a:gd name="connsiteX4" fmla="*/ 535156 w 1685530"/>
                <a:gd name="connsiteY4" fmla="*/ 659515 h 924986"/>
                <a:gd name="connsiteX5" fmla="*/ 615218 w 1685530"/>
                <a:gd name="connsiteY5" fmla="*/ 457251 h 924986"/>
                <a:gd name="connsiteX6" fmla="*/ 737419 w 1685530"/>
                <a:gd name="connsiteY6" fmla="*/ 120145 h 924986"/>
                <a:gd name="connsiteX7" fmla="*/ 821695 w 1685530"/>
                <a:gd name="connsiteY7" fmla="*/ 23227 h 924986"/>
                <a:gd name="connsiteX8" fmla="*/ 893331 w 1685530"/>
                <a:gd name="connsiteY8" fmla="*/ 2158 h 924986"/>
                <a:gd name="connsiteX9" fmla="*/ 969180 w 1685530"/>
                <a:gd name="connsiteY9" fmla="*/ 61152 h 924986"/>
                <a:gd name="connsiteX10" fmla="*/ 1049242 w 1685530"/>
                <a:gd name="connsiteY10" fmla="*/ 250774 h 924986"/>
                <a:gd name="connsiteX11" fmla="*/ 1150374 w 1685530"/>
                <a:gd name="connsiteY11" fmla="*/ 503603 h 924986"/>
                <a:gd name="connsiteX12" fmla="*/ 1230437 w 1685530"/>
                <a:gd name="connsiteY12" fmla="*/ 705867 h 924986"/>
                <a:gd name="connsiteX13" fmla="*/ 1323141 w 1685530"/>
                <a:gd name="connsiteY13" fmla="*/ 815427 h 924986"/>
                <a:gd name="connsiteX14" fmla="*/ 1424273 w 1685530"/>
                <a:gd name="connsiteY14" fmla="*/ 878634 h 924986"/>
                <a:gd name="connsiteX15" fmla="*/ 1529618 w 1685530"/>
                <a:gd name="connsiteY15" fmla="*/ 916558 h 924986"/>
                <a:gd name="connsiteX16" fmla="*/ 1685530 w 1685530"/>
                <a:gd name="connsiteY16" fmla="*/ 924986 h 924986"/>
                <a:gd name="connsiteX0" fmla="*/ 0 w 1685530"/>
                <a:gd name="connsiteY0" fmla="*/ 903205 h 924275"/>
                <a:gd name="connsiteX1" fmla="*/ 223333 w 1685530"/>
                <a:gd name="connsiteY1" fmla="*/ 890564 h 924275"/>
                <a:gd name="connsiteX2" fmla="*/ 223333 w 1685530"/>
                <a:gd name="connsiteY2" fmla="*/ 890564 h 924275"/>
                <a:gd name="connsiteX3" fmla="*/ 417168 w 1685530"/>
                <a:gd name="connsiteY3" fmla="*/ 810501 h 924275"/>
                <a:gd name="connsiteX4" fmla="*/ 535156 w 1685530"/>
                <a:gd name="connsiteY4" fmla="*/ 658804 h 924275"/>
                <a:gd name="connsiteX5" fmla="*/ 615218 w 1685530"/>
                <a:gd name="connsiteY5" fmla="*/ 456540 h 924275"/>
                <a:gd name="connsiteX6" fmla="*/ 737419 w 1685530"/>
                <a:gd name="connsiteY6" fmla="*/ 119434 h 924275"/>
                <a:gd name="connsiteX7" fmla="*/ 813267 w 1685530"/>
                <a:gd name="connsiteY7" fmla="*/ 26730 h 924275"/>
                <a:gd name="connsiteX8" fmla="*/ 893331 w 1685530"/>
                <a:gd name="connsiteY8" fmla="*/ 1447 h 924275"/>
                <a:gd name="connsiteX9" fmla="*/ 969180 w 1685530"/>
                <a:gd name="connsiteY9" fmla="*/ 60441 h 924275"/>
                <a:gd name="connsiteX10" fmla="*/ 1049242 w 1685530"/>
                <a:gd name="connsiteY10" fmla="*/ 250063 h 924275"/>
                <a:gd name="connsiteX11" fmla="*/ 1150374 w 1685530"/>
                <a:gd name="connsiteY11" fmla="*/ 502892 h 924275"/>
                <a:gd name="connsiteX12" fmla="*/ 1230437 w 1685530"/>
                <a:gd name="connsiteY12" fmla="*/ 705156 h 924275"/>
                <a:gd name="connsiteX13" fmla="*/ 1323141 w 1685530"/>
                <a:gd name="connsiteY13" fmla="*/ 814716 h 924275"/>
                <a:gd name="connsiteX14" fmla="*/ 1424273 w 1685530"/>
                <a:gd name="connsiteY14" fmla="*/ 877923 h 924275"/>
                <a:gd name="connsiteX15" fmla="*/ 1529618 w 1685530"/>
                <a:gd name="connsiteY15" fmla="*/ 915847 h 924275"/>
                <a:gd name="connsiteX16" fmla="*/ 1685530 w 1685530"/>
                <a:gd name="connsiteY16" fmla="*/ 924275 h 924275"/>
                <a:gd name="connsiteX0" fmla="*/ 0 w 1685530"/>
                <a:gd name="connsiteY0" fmla="*/ 903205 h 924275"/>
                <a:gd name="connsiteX1" fmla="*/ 223333 w 1685530"/>
                <a:gd name="connsiteY1" fmla="*/ 890564 h 924275"/>
                <a:gd name="connsiteX2" fmla="*/ 223333 w 1685530"/>
                <a:gd name="connsiteY2" fmla="*/ 890564 h 924275"/>
                <a:gd name="connsiteX3" fmla="*/ 417168 w 1685530"/>
                <a:gd name="connsiteY3" fmla="*/ 810501 h 924275"/>
                <a:gd name="connsiteX4" fmla="*/ 535156 w 1685530"/>
                <a:gd name="connsiteY4" fmla="*/ 658804 h 924275"/>
                <a:gd name="connsiteX5" fmla="*/ 615218 w 1685530"/>
                <a:gd name="connsiteY5" fmla="*/ 456540 h 924275"/>
                <a:gd name="connsiteX6" fmla="*/ 737419 w 1685530"/>
                <a:gd name="connsiteY6" fmla="*/ 119434 h 924275"/>
                <a:gd name="connsiteX7" fmla="*/ 813267 w 1685530"/>
                <a:gd name="connsiteY7" fmla="*/ 26730 h 924275"/>
                <a:gd name="connsiteX8" fmla="*/ 893331 w 1685530"/>
                <a:gd name="connsiteY8" fmla="*/ 1447 h 924275"/>
                <a:gd name="connsiteX9" fmla="*/ 969180 w 1685530"/>
                <a:gd name="connsiteY9" fmla="*/ 60441 h 924275"/>
                <a:gd name="connsiteX10" fmla="*/ 1049242 w 1685530"/>
                <a:gd name="connsiteY10" fmla="*/ 250063 h 924275"/>
                <a:gd name="connsiteX11" fmla="*/ 1150374 w 1685530"/>
                <a:gd name="connsiteY11" fmla="*/ 502892 h 924275"/>
                <a:gd name="connsiteX12" fmla="*/ 1230437 w 1685530"/>
                <a:gd name="connsiteY12" fmla="*/ 705156 h 924275"/>
                <a:gd name="connsiteX13" fmla="*/ 1323141 w 1685530"/>
                <a:gd name="connsiteY13" fmla="*/ 814716 h 924275"/>
                <a:gd name="connsiteX14" fmla="*/ 1424273 w 1685530"/>
                <a:gd name="connsiteY14" fmla="*/ 877923 h 924275"/>
                <a:gd name="connsiteX15" fmla="*/ 1529618 w 1685530"/>
                <a:gd name="connsiteY15" fmla="*/ 915847 h 924275"/>
                <a:gd name="connsiteX16" fmla="*/ 1685530 w 1685530"/>
                <a:gd name="connsiteY16" fmla="*/ 924275 h 92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85530" h="924275">
                  <a:moveTo>
                    <a:pt x="0" y="903205"/>
                  </a:moveTo>
                  <a:cubicBezTo>
                    <a:pt x="74444" y="898991"/>
                    <a:pt x="132033" y="903206"/>
                    <a:pt x="223333" y="890564"/>
                  </a:cubicBezTo>
                  <a:lnTo>
                    <a:pt x="223333" y="890564"/>
                  </a:lnTo>
                  <a:cubicBezTo>
                    <a:pt x="255639" y="877220"/>
                    <a:pt x="365198" y="849128"/>
                    <a:pt x="417168" y="810501"/>
                  </a:cubicBezTo>
                  <a:cubicBezTo>
                    <a:pt x="469138" y="771874"/>
                    <a:pt x="502148" y="717797"/>
                    <a:pt x="535156" y="658804"/>
                  </a:cubicBezTo>
                  <a:cubicBezTo>
                    <a:pt x="568164" y="599810"/>
                    <a:pt x="581508" y="546435"/>
                    <a:pt x="615218" y="456540"/>
                  </a:cubicBezTo>
                  <a:cubicBezTo>
                    <a:pt x="648929" y="366645"/>
                    <a:pt x="704411" y="191069"/>
                    <a:pt x="737419" y="119434"/>
                  </a:cubicBezTo>
                  <a:cubicBezTo>
                    <a:pt x="770427" y="47799"/>
                    <a:pt x="787282" y="46394"/>
                    <a:pt x="813267" y="26730"/>
                  </a:cubicBezTo>
                  <a:cubicBezTo>
                    <a:pt x="839252" y="7066"/>
                    <a:pt x="867346" y="-4172"/>
                    <a:pt x="893331" y="1447"/>
                  </a:cubicBezTo>
                  <a:cubicBezTo>
                    <a:pt x="919317" y="7066"/>
                    <a:pt x="943195" y="19005"/>
                    <a:pt x="969180" y="60441"/>
                  </a:cubicBezTo>
                  <a:cubicBezTo>
                    <a:pt x="995165" y="101877"/>
                    <a:pt x="1019043" y="176321"/>
                    <a:pt x="1049242" y="250063"/>
                  </a:cubicBezTo>
                  <a:cubicBezTo>
                    <a:pt x="1079441" y="323805"/>
                    <a:pt x="1120175" y="427043"/>
                    <a:pt x="1150374" y="502892"/>
                  </a:cubicBezTo>
                  <a:cubicBezTo>
                    <a:pt x="1180573" y="578741"/>
                    <a:pt x="1201643" y="653185"/>
                    <a:pt x="1230437" y="705156"/>
                  </a:cubicBezTo>
                  <a:cubicBezTo>
                    <a:pt x="1259231" y="757127"/>
                    <a:pt x="1290835" y="785922"/>
                    <a:pt x="1323141" y="814716"/>
                  </a:cubicBezTo>
                  <a:cubicBezTo>
                    <a:pt x="1355447" y="843510"/>
                    <a:pt x="1389860" y="861068"/>
                    <a:pt x="1424273" y="877923"/>
                  </a:cubicBezTo>
                  <a:cubicBezTo>
                    <a:pt x="1458686" y="894778"/>
                    <a:pt x="1486075" y="908122"/>
                    <a:pt x="1529618" y="915847"/>
                  </a:cubicBezTo>
                  <a:cubicBezTo>
                    <a:pt x="1573161" y="923572"/>
                    <a:pt x="1685530" y="924275"/>
                    <a:pt x="1685530" y="92427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ndParaRPr>
            </a:p>
          </p:txBody>
        </p:sp>
        <p:sp>
          <p:nvSpPr>
            <p:cNvPr id="18" name="Freeform 24">
              <a:extLst>
                <a:ext uri="{FF2B5EF4-FFF2-40B4-BE49-F238E27FC236}">
                  <a16:creationId xmlns:a16="http://schemas.microsoft.com/office/drawing/2014/main" id="{E939941C-0B52-490C-96C3-C782A758D1B0}"/>
                </a:ext>
              </a:extLst>
            </p:cNvPr>
            <p:cNvSpPr/>
            <p:nvPr/>
          </p:nvSpPr>
          <p:spPr>
            <a:xfrm>
              <a:off x="1751382" y="3445835"/>
              <a:ext cx="1685530" cy="924275"/>
            </a:xfrm>
            <a:custGeom>
              <a:avLst/>
              <a:gdLst>
                <a:gd name="connsiteX0" fmla="*/ 0 w 1685530"/>
                <a:gd name="connsiteY0" fmla="*/ 904931 h 926001"/>
                <a:gd name="connsiteX1" fmla="*/ 223333 w 1685530"/>
                <a:gd name="connsiteY1" fmla="*/ 892290 h 926001"/>
                <a:gd name="connsiteX2" fmla="*/ 223333 w 1685530"/>
                <a:gd name="connsiteY2" fmla="*/ 892290 h 926001"/>
                <a:gd name="connsiteX3" fmla="*/ 417168 w 1685530"/>
                <a:gd name="connsiteY3" fmla="*/ 812227 h 926001"/>
                <a:gd name="connsiteX4" fmla="*/ 535156 w 1685530"/>
                <a:gd name="connsiteY4" fmla="*/ 660530 h 926001"/>
                <a:gd name="connsiteX5" fmla="*/ 615218 w 1685530"/>
                <a:gd name="connsiteY5" fmla="*/ 458266 h 926001"/>
                <a:gd name="connsiteX6" fmla="*/ 737419 w 1685530"/>
                <a:gd name="connsiteY6" fmla="*/ 121160 h 926001"/>
                <a:gd name="connsiteX7" fmla="*/ 830123 w 1685530"/>
                <a:gd name="connsiteY7" fmla="*/ 20028 h 926001"/>
                <a:gd name="connsiteX8" fmla="*/ 893331 w 1685530"/>
                <a:gd name="connsiteY8" fmla="*/ 3173 h 926001"/>
                <a:gd name="connsiteX9" fmla="*/ 969180 w 1685530"/>
                <a:gd name="connsiteY9" fmla="*/ 62167 h 926001"/>
                <a:gd name="connsiteX10" fmla="*/ 1049242 w 1685530"/>
                <a:gd name="connsiteY10" fmla="*/ 251789 h 926001"/>
                <a:gd name="connsiteX11" fmla="*/ 1150374 w 1685530"/>
                <a:gd name="connsiteY11" fmla="*/ 504618 h 926001"/>
                <a:gd name="connsiteX12" fmla="*/ 1217795 w 1685530"/>
                <a:gd name="connsiteY12" fmla="*/ 690026 h 926001"/>
                <a:gd name="connsiteX13" fmla="*/ 1327355 w 1685530"/>
                <a:gd name="connsiteY13" fmla="*/ 803800 h 926001"/>
                <a:gd name="connsiteX14" fmla="*/ 1424273 w 1685530"/>
                <a:gd name="connsiteY14" fmla="*/ 879649 h 926001"/>
                <a:gd name="connsiteX15" fmla="*/ 1529618 w 1685530"/>
                <a:gd name="connsiteY15" fmla="*/ 917573 h 926001"/>
                <a:gd name="connsiteX16" fmla="*/ 1685530 w 1685530"/>
                <a:gd name="connsiteY16" fmla="*/ 926001 h 926001"/>
                <a:gd name="connsiteX0" fmla="*/ 0 w 1685530"/>
                <a:gd name="connsiteY0" fmla="*/ 904931 h 926001"/>
                <a:gd name="connsiteX1" fmla="*/ 223333 w 1685530"/>
                <a:gd name="connsiteY1" fmla="*/ 892290 h 926001"/>
                <a:gd name="connsiteX2" fmla="*/ 223333 w 1685530"/>
                <a:gd name="connsiteY2" fmla="*/ 892290 h 926001"/>
                <a:gd name="connsiteX3" fmla="*/ 417168 w 1685530"/>
                <a:gd name="connsiteY3" fmla="*/ 812227 h 926001"/>
                <a:gd name="connsiteX4" fmla="*/ 535156 w 1685530"/>
                <a:gd name="connsiteY4" fmla="*/ 660530 h 926001"/>
                <a:gd name="connsiteX5" fmla="*/ 615218 w 1685530"/>
                <a:gd name="connsiteY5" fmla="*/ 458266 h 926001"/>
                <a:gd name="connsiteX6" fmla="*/ 737419 w 1685530"/>
                <a:gd name="connsiteY6" fmla="*/ 121160 h 926001"/>
                <a:gd name="connsiteX7" fmla="*/ 830123 w 1685530"/>
                <a:gd name="connsiteY7" fmla="*/ 20028 h 926001"/>
                <a:gd name="connsiteX8" fmla="*/ 893331 w 1685530"/>
                <a:gd name="connsiteY8" fmla="*/ 3173 h 926001"/>
                <a:gd name="connsiteX9" fmla="*/ 969180 w 1685530"/>
                <a:gd name="connsiteY9" fmla="*/ 62167 h 926001"/>
                <a:gd name="connsiteX10" fmla="*/ 1049242 w 1685530"/>
                <a:gd name="connsiteY10" fmla="*/ 251789 h 926001"/>
                <a:gd name="connsiteX11" fmla="*/ 1150374 w 1685530"/>
                <a:gd name="connsiteY11" fmla="*/ 504618 h 926001"/>
                <a:gd name="connsiteX12" fmla="*/ 1217795 w 1685530"/>
                <a:gd name="connsiteY12" fmla="*/ 690026 h 926001"/>
                <a:gd name="connsiteX13" fmla="*/ 1323141 w 1685530"/>
                <a:gd name="connsiteY13" fmla="*/ 816442 h 926001"/>
                <a:gd name="connsiteX14" fmla="*/ 1424273 w 1685530"/>
                <a:gd name="connsiteY14" fmla="*/ 879649 h 926001"/>
                <a:gd name="connsiteX15" fmla="*/ 1529618 w 1685530"/>
                <a:gd name="connsiteY15" fmla="*/ 917573 h 926001"/>
                <a:gd name="connsiteX16" fmla="*/ 1685530 w 1685530"/>
                <a:gd name="connsiteY16" fmla="*/ 926001 h 926001"/>
                <a:gd name="connsiteX0" fmla="*/ 0 w 1685530"/>
                <a:gd name="connsiteY0" fmla="*/ 904931 h 926001"/>
                <a:gd name="connsiteX1" fmla="*/ 223333 w 1685530"/>
                <a:gd name="connsiteY1" fmla="*/ 892290 h 926001"/>
                <a:gd name="connsiteX2" fmla="*/ 223333 w 1685530"/>
                <a:gd name="connsiteY2" fmla="*/ 892290 h 926001"/>
                <a:gd name="connsiteX3" fmla="*/ 417168 w 1685530"/>
                <a:gd name="connsiteY3" fmla="*/ 812227 h 926001"/>
                <a:gd name="connsiteX4" fmla="*/ 535156 w 1685530"/>
                <a:gd name="connsiteY4" fmla="*/ 660530 h 926001"/>
                <a:gd name="connsiteX5" fmla="*/ 615218 w 1685530"/>
                <a:gd name="connsiteY5" fmla="*/ 458266 h 926001"/>
                <a:gd name="connsiteX6" fmla="*/ 737419 w 1685530"/>
                <a:gd name="connsiteY6" fmla="*/ 121160 h 926001"/>
                <a:gd name="connsiteX7" fmla="*/ 830123 w 1685530"/>
                <a:gd name="connsiteY7" fmla="*/ 20028 h 926001"/>
                <a:gd name="connsiteX8" fmla="*/ 893331 w 1685530"/>
                <a:gd name="connsiteY8" fmla="*/ 3173 h 926001"/>
                <a:gd name="connsiteX9" fmla="*/ 969180 w 1685530"/>
                <a:gd name="connsiteY9" fmla="*/ 62167 h 926001"/>
                <a:gd name="connsiteX10" fmla="*/ 1049242 w 1685530"/>
                <a:gd name="connsiteY10" fmla="*/ 251789 h 926001"/>
                <a:gd name="connsiteX11" fmla="*/ 1150374 w 1685530"/>
                <a:gd name="connsiteY11" fmla="*/ 504618 h 926001"/>
                <a:gd name="connsiteX12" fmla="*/ 1230437 w 1685530"/>
                <a:gd name="connsiteY12" fmla="*/ 706882 h 926001"/>
                <a:gd name="connsiteX13" fmla="*/ 1323141 w 1685530"/>
                <a:gd name="connsiteY13" fmla="*/ 816442 h 926001"/>
                <a:gd name="connsiteX14" fmla="*/ 1424273 w 1685530"/>
                <a:gd name="connsiteY14" fmla="*/ 879649 h 926001"/>
                <a:gd name="connsiteX15" fmla="*/ 1529618 w 1685530"/>
                <a:gd name="connsiteY15" fmla="*/ 917573 h 926001"/>
                <a:gd name="connsiteX16" fmla="*/ 1685530 w 1685530"/>
                <a:gd name="connsiteY16" fmla="*/ 926001 h 926001"/>
                <a:gd name="connsiteX0" fmla="*/ 0 w 1685530"/>
                <a:gd name="connsiteY0" fmla="*/ 903916 h 924986"/>
                <a:gd name="connsiteX1" fmla="*/ 223333 w 1685530"/>
                <a:gd name="connsiteY1" fmla="*/ 891275 h 924986"/>
                <a:gd name="connsiteX2" fmla="*/ 223333 w 1685530"/>
                <a:gd name="connsiteY2" fmla="*/ 891275 h 924986"/>
                <a:gd name="connsiteX3" fmla="*/ 417168 w 1685530"/>
                <a:gd name="connsiteY3" fmla="*/ 811212 h 924986"/>
                <a:gd name="connsiteX4" fmla="*/ 535156 w 1685530"/>
                <a:gd name="connsiteY4" fmla="*/ 659515 h 924986"/>
                <a:gd name="connsiteX5" fmla="*/ 615218 w 1685530"/>
                <a:gd name="connsiteY5" fmla="*/ 457251 h 924986"/>
                <a:gd name="connsiteX6" fmla="*/ 737419 w 1685530"/>
                <a:gd name="connsiteY6" fmla="*/ 120145 h 924986"/>
                <a:gd name="connsiteX7" fmla="*/ 821695 w 1685530"/>
                <a:gd name="connsiteY7" fmla="*/ 23227 h 924986"/>
                <a:gd name="connsiteX8" fmla="*/ 893331 w 1685530"/>
                <a:gd name="connsiteY8" fmla="*/ 2158 h 924986"/>
                <a:gd name="connsiteX9" fmla="*/ 969180 w 1685530"/>
                <a:gd name="connsiteY9" fmla="*/ 61152 h 924986"/>
                <a:gd name="connsiteX10" fmla="*/ 1049242 w 1685530"/>
                <a:gd name="connsiteY10" fmla="*/ 250774 h 924986"/>
                <a:gd name="connsiteX11" fmla="*/ 1150374 w 1685530"/>
                <a:gd name="connsiteY11" fmla="*/ 503603 h 924986"/>
                <a:gd name="connsiteX12" fmla="*/ 1230437 w 1685530"/>
                <a:gd name="connsiteY12" fmla="*/ 705867 h 924986"/>
                <a:gd name="connsiteX13" fmla="*/ 1323141 w 1685530"/>
                <a:gd name="connsiteY13" fmla="*/ 815427 h 924986"/>
                <a:gd name="connsiteX14" fmla="*/ 1424273 w 1685530"/>
                <a:gd name="connsiteY14" fmla="*/ 878634 h 924986"/>
                <a:gd name="connsiteX15" fmla="*/ 1529618 w 1685530"/>
                <a:gd name="connsiteY15" fmla="*/ 916558 h 924986"/>
                <a:gd name="connsiteX16" fmla="*/ 1685530 w 1685530"/>
                <a:gd name="connsiteY16" fmla="*/ 924986 h 924986"/>
                <a:gd name="connsiteX0" fmla="*/ 0 w 1685530"/>
                <a:gd name="connsiteY0" fmla="*/ 903205 h 924275"/>
                <a:gd name="connsiteX1" fmla="*/ 223333 w 1685530"/>
                <a:gd name="connsiteY1" fmla="*/ 890564 h 924275"/>
                <a:gd name="connsiteX2" fmla="*/ 223333 w 1685530"/>
                <a:gd name="connsiteY2" fmla="*/ 890564 h 924275"/>
                <a:gd name="connsiteX3" fmla="*/ 417168 w 1685530"/>
                <a:gd name="connsiteY3" fmla="*/ 810501 h 924275"/>
                <a:gd name="connsiteX4" fmla="*/ 535156 w 1685530"/>
                <a:gd name="connsiteY4" fmla="*/ 658804 h 924275"/>
                <a:gd name="connsiteX5" fmla="*/ 615218 w 1685530"/>
                <a:gd name="connsiteY5" fmla="*/ 456540 h 924275"/>
                <a:gd name="connsiteX6" fmla="*/ 737419 w 1685530"/>
                <a:gd name="connsiteY6" fmla="*/ 119434 h 924275"/>
                <a:gd name="connsiteX7" fmla="*/ 813267 w 1685530"/>
                <a:gd name="connsiteY7" fmla="*/ 26730 h 924275"/>
                <a:gd name="connsiteX8" fmla="*/ 893331 w 1685530"/>
                <a:gd name="connsiteY8" fmla="*/ 1447 h 924275"/>
                <a:gd name="connsiteX9" fmla="*/ 969180 w 1685530"/>
                <a:gd name="connsiteY9" fmla="*/ 60441 h 924275"/>
                <a:gd name="connsiteX10" fmla="*/ 1049242 w 1685530"/>
                <a:gd name="connsiteY10" fmla="*/ 250063 h 924275"/>
                <a:gd name="connsiteX11" fmla="*/ 1150374 w 1685530"/>
                <a:gd name="connsiteY11" fmla="*/ 502892 h 924275"/>
                <a:gd name="connsiteX12" fmla="*/ 1230437 w 1685530"/>
                <a:gd name="connsiteY12" fmla="*/ 705156 h 924275"/>
                <a:gd name="connsiteX13" fmla="*/ 1323141 w 1685530"/>
                <a:gd name="connsiteY13" fmla="*/ 814716 h 924275"/>
                <a:gd name="connsiteX14" fmla="*/ 1424273 w 1685530"/>
                <a:gd name="connsiteY14" fmla="*/ 877923 h 924275"/>
                <a:gd name="connsiteX15" fmla="*/ 1529618 w 1685530"/>
                <a:gd name="connsiteY15" fmla="*/ 915847 h 924275"/>
                <a:gd name="connsiteX16" fmla="*/ 1685530 w 1685530"/>
                <a:gd name="connsiteY16" fmla="*/ 924275 h 924275"/>
                <a:gd name="connsiteX0" fmla="*/ 0 w 1685530"/>
                <a:gd name="connsiteY0" fmla="*/ 903205 h 924275"/>
                <a:gd name="connsiteX1" fmla="*/ 223333 w 1685530"/>
                <a:gd name="connsiteY1" fmla="*/ 890564 h 924275"/>
                <a:gd name="connsiteX2" fmla="*/ 223333 w 1685530"/>
                <a:gd name="connsiteY2" fmla="*/ 890564 h 924275"/>
                <a:gd name="connsiteX3" fmla="*/ 417168 w 1685530"/>
                <a:gd name="connsiteY3" fmla="*/ 810501 h 924275"/>
                <a:gd name="connsiteX4" fmla="*/ 535156 w 1685530"/>
                <a:gd name="connsiteY4" fmla="*/ 658804 h 924275"/>
                <a:gd name="connsiteX5" fmla="*/ 615218 w 1685530"/>
                <a:gd name="connsiteY5" fmla="*/ 456540 h 924275"/>
                <a:gd name="connsiteX6" fmla="*/ 737419 w 1685530"/>
                <a:gd name="connsiteY6" fmla="*/ 119434 h 924275"/>
                <a:gd name="connsiteX7" fmla="*/ 813267 w 1685530"/>
                <a:gd name="connsiteY7" fmla="*/ 26730 h 924275"/>
                <a:gd name="connsiteX8" fmla="*/ 893331 w 1685530"/>
                <a:gd name="connsiteY8" fmla="*/ 1447 h 924275"/>
                <a:gd name="connsiteX9" fmla="*/ 969180 w 1685530"/>
                <a:gd name="connsiteY9" fmla="*/ 60441 h 924275"/>
                <a:gd name="connsiteX10" fmla="*/ 1049242 w 1685530"/>
                <a:gd name="connsiteY10" fmla="*/ 250063 h 924275"/>
                <a:gd name="connsiteX11" fmla="*/ 1150374 w 1685530"/>
                <a:gd name="connsiteY11" fmla="*/ 502892 h 924275"/>
                <a:gd name="connsiteX12" fmla="*/ 1230437 w 1685530"/>
                <a:gd name="connsiteY12" fmla="*/ 705156 h 924275"/>
                <a:gd name="connsiteX13" fmla="*/ 1323141 w 1685530"/>
                <a:gd name="connsiteY13" fmla="*/ 814716 h 924275"/>
                <a:gd name="connsiteX14" fmla="*/ 1424273 w 1685530"/>
                <a:gd name="connsiteY14" fmla="*/ 877923 h 924275"/>
                <a:gd name="connsiteX15" fmla="*/ 1529618 w 1685530"/>
                <a:gd name="connsiteY15" fmla="*/ 915847 h 924275"/>
                <a:gd name="connsiteX16" fmla="*/ 1685530 w 1685530"/>
                <a:gd name="connsiteY16" fmla="*/ 924275 h 92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85530" h="924275">
                  <a:moveTo>
                    <a:pt x="0" y="903205"/>
                  </a:moveTo>
                  <a:cubicBezTo>
                    <a:pt x="74444" y="898991"/>
                    <a:pt x="132033" y="903206"/>
                    <a:pt x="223333" y="890564"/>
                  </a:cubicBezTo>
                  <a:lnTo>
                    <a:pt x="223333" y="890564"/>
                  </a:lnTo>
                  <a:cubicBezTo>
                    <a:pt x="255639" y="877220"/>
                    <a:pt x="365198" y="849128"/>
                    <a:pt x="417168" y="810501"/>
                  </a:cubicBezTo>
                  <a:cubicBezTo>
                    <a:pt x="469138" y="771874"/>
                    <a:pt x="502148" y="717797"/>
                    <a:pt x="535156" y="658804"/>
                  </a:cubicBezTo>
                  <a:cubicBezTo>
                    <a:pt x="568164" y="599810"/>
                    <a:pt x="581508" y="546435"/>
                    <a:pt x="615218" y="456540"/>
                  </a:cubicBezTo>
                  <a:cubicBezTo>
                    <a:pt x="648929" y="366645"/>
                    <a:pt x="704411" y="191069"/>
                    <a:pt x="737419" y="119434"/>
                  </a:cubicBezTo>
                  <a:cubicBezTo>
                    <a:pt x="770427" y="47799"/>
                    <a:pt x="787282" y="46394"/>
                    <a:pt x="813267" y="26730"/>
                  </a:cubicBezTo>
                  <a:cubicBezTo>
                    <a:pt x="839252" y="7066"/>
                    <a:pt x="867346" y="-4172"/>
                    <a:pt x="893331" y="1447"/>
                  </a:cubicBezTo>
                  <a:cubicBezTo>
                    <a:pt x="919317" y="7066"/>
                    <a:pt x="943195" y="19005"/>
                    <a:pt x="969180" y="60441"/>
                  </a:cubicBezTo>
                  <a:cubicBezTo>
                    <a:pt x="995165" y="101877"/>
                    <a:pt x="1019043" y="176321"/>
                    <a:pt x="1049242" y="250063"/>
                  </a:cubicBezTo>
                  <a:cubicBezTo>
                    <a:pt x="1079441" y="323805"/>
                    <a:pt x="1120175" y="427043"/>
                    <a:pt x="1150374" y="502892"/>
                  </a:cubicBezTo>
                  <a:cubicBezTo>
                    <a:pt x="1180573" y="578741"/>
                    <a:pt x="1201643" y="653185"/>
                    <a:pt x="1230437" y="705156"/>
                  </a:cubicBezTo>
                  <a:cubicBezTo>
                    <a:pt x="1259231" y="757127"/>
                    <a:pt x="1290835" y="785922"/>
                    <a:pt x="1323141" y="814716"/>
                  </a:cubicBezTo>
                  <a:cubicBezTo>
                    <a:pt x="1355447" y="843510"/>
                    <a:pt x="1389860" y="861068"/>
                    <a:pt x="1424273" y="877923"/>
                  </a:cubicBezTo>
                  <a:cubicBezTo>
                    <a:pt x="1458686" y="894778"/>
                    <a:pt x="1486075" y="908122"/>
                    <a:pt x="1529618" y="915847"/>
                  </a:cubicBezTo>
                  <a:cubicBezTo>
                    <a:pt x="1573161" y="923572"/>
                    <a:pt x="1685530" y="924275"/>
                    <a:pt x="1685530" y="92427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ndParaRPr>
            </a:p>
          </p:txBody>
        </p:sp>
        <p:sp>
          <p:nvSpPr>
            <p:cNvPr id="19" name="Rectangle 18">
              <a:extLst>
                <a:ext uri="{FF2B5EF4-FFF2-40B4-BE49-F238E27FC236}">
                  <a16:creationId xmlns:a16="http://schemas.microsoft.com/office/drawing/2014/main" id="{B1A7B313-F8B0-411B-A0B6-70D772F20A8B}"/>
                </a:ext>
              </a:extLst>
            </p:cNvPr>
            <p:cNvSpPr/>
            <p:nvPr/>
          </p:nvSpPr>
          <p:spPr>
            <a:xfrm>
              <a:off x="1659538" y="4799219"/>
              <a:ext cx="3361751" cy="369332"/>
            </a:xfrm>
            <a:prstGeom prst="rect">
              <a:avLst/>
            </a:prstGeom>
          </p:spPr>
          <p:txBody>
            <a:bodyPr wrap="square">
              <a:spAutoFit/>
            </a:bodyPr>
            <a:lstStyle/>
            <a:p>
              <a:r>
                <a:rPr lang="en-US" dirty="0">
                  <a:latin typeface="Arial" charset="0"/>
                </a:rPr>
                <a:t>Probability densities </a:t>
              </a:r>
              <a:endParaRPr lang="en-US" dirty="0">
                <a:effectLst/>
                <a:latin typeface="Arial" charset="0"/>
              </a:endParaRPr>
            </a:p>
          </p:txBody>
        </p:sp>
        <p:sp>
          <p:nvSpPr>
            <p:cNvPr id="20" name="Rectangle 19">
              <a:extLst>
                <a:ext uri="{FF2B5EF4-FFF2-40B4-BE49-F238E27FC236}">
                  <a16:creationId xmlns:a16="http://schemas.microsoft.com/office/drawing/2014/main" id="{813D764D-D59D-4C07-9D10-3E264EBB2D03}"/>
                </a:ext>
              </a:extLst>
            </p:cNvPr>
            <p:cNvSpPr/>
            <p:nvPr/>
          </p:nvSpPr>
          <p:spPr>
            <a:xfrm>
              <a:off x="4779573" y="4819400"/>
              <a:ext cx="1528890" cy="369332"/>
            </a:xfrm>
            <a:prstGeom prst="rect">
              <a:avLst/>
            </a:prstGeom>
          </p:spPr>
          <p:txBody>
            <a:bodyPr wrap="square">
              <a:spAutoFit/>
            </a:bodyPr>
            <a:lstStyle/>
            <a:p>
              <a:r>
                <a:rPr lang="en-US" dirty="0">
                  <a:latin typeface="Arial" charset="0"/>
                </a:rPr>
                <a:t>Intervals </a:t>
              </a:r>
              <a:endParaRPr lang="en-US" dirty="0">
                <a:effectLst/>
                <a:latin typeface="Arial" charset="0"/>
              </a:endParaRPr>
            </a:p>
          </p:txBody>
        </p:sp>
      </p:grpSp>
      <p:grpSp>
        <p:nvGrpSpPr>
          <p:cNvPr id="27" name="Group 26">
            <a:extLst>
              <a:ext uri="{FF2B5EF4-FFF2-40B4-BE49-F238E27FC236}">
                <a16:creationId xmlns:a16="http://schemas.microsoft.com/office/drawing/2014/main" id="{2759CDA6-4BEA-4866-A6AA-09722A9F47EE}"/>
              </a:ext>
            </a:extLst>
          </p:cNvPr>
          <p:cNvGrpSpPr/>
          <p:nvPr/>
        </p:nvGrpSpPr>
        <p:grpSpPr>
          <a:xfrm>
            <a:off x="6617902" y="5474496"/>
            <a:ext cx="1709782" cy="682952"/>
            <a:chOff x="6650614" y="3823909"/>
            <a:chExt cx="1709782" cy="880510"/>
          </a:xfrm>
        </p:grpSpPr>
        <p:sp>
          <p:nvSpPr>
            <p:cNvPr id="28" name="Rounded Rectangle 30">
              <a:extLst>
                <a:ext uri="{FF2B5EF4-FFF2-40B4-BE49-F238E27FC236}">
                  <a16:creationId xmlns:a16="http://schemas.microsoft.com/office/drawing/2014/main" id="{C7B8F1FC-8C37-4651-A3E6-9C1BA5B94CC5}"/>
                </a:ext>
              </a:extLst>
            </p:cNvPr>
            <p:cNvSpPr/>
            <p:nvPr/>
          </p:nvSpPr>
          <p:spPr>
            <a:xfrm>
              <a:off x="6650614" y="3823909"/>
              <a:ext cx="1709782" cy="682924"/>
            </a:xfrm>
            <a:prstGeom prst="round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ndParaRPr>
            </a:p>
          </p:txBody>
        </p:sp>
        <p:sp>
          <p:nvSpPr>
            <p:cNvPr id="29" name="TextBox 28">
              <a:extLst>
                <a:ext uri="{FF2B5EF4-FFF2-40B4-BE49-F238E27FC236}">
                  <a16:creationId xmlns:a16="http://schemas.microsoft.com/office/drawing/2014/main" id="{83004112-8781-4550-AC34-7EC898D031AF}"/>
                </a:ext>
              </a:extLst>
            </p:cNvPr>
            <p:cNvSpPr txBox="1"/>
            <p:nvPr/>
          </p:nvSpPr>
          <p:spPr>
            <a:xfrm>
              <a:off x="6742412" y="3871123"/>
              <a:ext cx="1364476" cy="833296"/>
            </a:xfrm>
            <a:prstGeom prst="rect">
              <a:avLst/>
            </a:prstGeom>
            <a:noFill/>
            <a:ln w="22225">
              <a:noFill/>
            </a:ln>
          </p:spPr>
          <p:txBody>
            <a:bodyPr wrap="none" rtlCol="0">
              <a:spAutoFit/>
            </a:bodyPr>
            <a:lstStyle/>
            <a:p>
              <a:pPr algn="ctr"/>
              <a:r>
                <a:rPr lang="en-US">
                  <a:latin typeface="Arial" charset="0"/>
                </a:rPr>
                <a:t>UQ method</a:t>
              </a:r>
              <a:endParaRPr lang="en-US" dirty="0">
                <a:latin typeface="Arial" charset="0"/>
              </a:endParaRPr>
            </a:p>
            <a:p>
              <a:endParaRPr lang="en-US" dirty="0">
                <a:latin typeface="Arial" charset="0"/>
              </a:endParaRPr>
            </a:p>
          </p:txBody>
        </p:sp>
      </p:grpSp>
      <p:grpSp>
        <p:nvGrpSpPr>
          <p:cNvPr id="30" name="Group 29">
            <a:extLst>
              <a:ext uri="{FF2B5EF4-FFF2-40B4-BE49-F238E27FC236}">
                <a16:creationId xmlns:a16="http://schemas.microsoft.com/office/drawing/2014/main" id="{EE7ACD77-03E3-4C9D-A12C-651B49D9DEBE}"/>
              </a:ext>
            </a:extLst>
          </p:cNvPr>
          <p:cNvGrpSpPr/>
          <p:nvPr/>
        </p:nvGrpSpPr>
        <p:grpSpPr>
          <a:xfrm>
            <a:off x="9058346" y="4741932"/>
            <a:ext cx="3147458" cy="2204964"/>
            <a:chOff x="9070096" y="2678281"/>
            <a:chExt cx="2825137" cy="2439819"/>
          </a:xfrm>
        </p:grpSpPr>
        <p:sp>
          <p:nvSpPr>
            <p:cNvPr id="31" name="Rectangle 30">
              <a:extLst>
                <a:ext uri="{FF2B5EF4-FFF2-40B4-BE49-F238E27FC236}">
                  <a16:creationId xmlns:a16="http://schemas.microsoft.com/office/drawing/2014/main" id="{1240B9BA-4EE4-40C8-9FD1-363687FD2625}"/>
                </a:ext>
              </a:extLst>
            </p:cNvPr>
            <p:cNvSpPr/>
            <p:nvPr/>
          </p:nvSpPr>
          <p:spPr>
            <a:xfrm>
              <a:off x="9172044" y="2913136"/>
              <a:ext cx="2723189" cy="1464401"/>
            </a:xfrm>
            <a:prstGeom prst="rect">
              <a:avLst/>
            </a:prstGeom>
          </p:spPr>
          <p:txBody>
            <a:bodyPr wrap="square">
              <a:spAutoFit/>
            </a:bodyPr>
            <a:lstStyle/>
            <a:p>
              <a:r>
                <a:rPr lang="en-US" sz="2000" dirty="0">
                  <a:solidFill>
                    <a:srgbClr val="C00000"/>
                  </a:solidFill>
                  <a:latin typeface="Arial" charset="0"/>
                </a:rPr>
                <a:t>Uncertainty in output f(u) </a:t>
              </a:r>
            </a:p>
            <a:p>
              <a:r>
                <a:rPr lang="en-US" sz="2000" dirty="0">
                  <a:latin typeface="Arial" charset="0"/>
                </a:rPr>
                <a:t>variability, </a:t>
              </a:r>
            </a:p>
            <a:p>
              <a:r>
                <a:rPr lang="en-US" sz="2000" dirty="0">
                  <a:latin typeface="Arial" charset="0"/>
                </a:rPr>
                <a:t>probabilities, </a:t>
              </a:r>
            </a:p>
            <a:p>
              <a:r>
                <a:rPr lang="en-US" sz="2000" dirty="0">
                  <a:latin typeface="Arial" charset="0"/>
                </a:rPr>
                <a:t>intervals (ranges)</a:t>
              </a:r>
              <a:endParaRPr lang="en-US" sz="2000" dirty="0">
                <a:effectLst/>
                <a:latin typeface="Arial" charset="0"/>
              </a:endParaRPr>
            </a:p>
          </p:txBody>
        </p:sp>
        <p:sp>
          <p:nvSpPr>
            <p:cNvPr id="32" name="Rounded Rectangle 34">
              <a:extLst>
                <a:ext uri="{FF2B5EF4-FFF2-40B4-BE49-F238E27FC236}">
                  <a16:creationId xmlns:a16="http://schemas.microsoft.com/office/drawing/2014/main" id="{5BE7A9E7-20C0-45C9-9360-0EBE3C3B1A77}"/>
                </a:ext>
              </a:extLst>
            </p:cNvPr>
            <p:cNvSpPr/>
            <p:nvPr/>
          </p:nvSpPr>
          <p:spPr>
            <a:xfrm>
              <a:off x="9070096" y="2678281"/>
              <a:ext cx="2728557" cy="2439819"/>
            </a:xfrm>
            <a:prstGeom prst="round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charset="0"/>
              </a:endParaRPr>
            </a:p>
          </p:txBody>
        </p:sp>
      </p:grpSp>
      <p:cxnSp>
        <p:nvCxnSpPr>
          <p:cNvPr id="33" name="Straight Arrow Connector 32">
            <a:extLst>
              <a:ext uri="{FF2B5EF4-FFF2-40B4-BE49-F238E27FC236}">
                <a16:creationId xmlns:a16="http://schemas.microsoft.com/office/drawing/2014/main" id="{73670FFE-6680-4779-9AB6-7DFAC20ED616}"/>
              </a:ext>
            </a:extLst>
          </p:cNvPr>
          <p:cNvCxnSpPr/>
          <p:nvPr/>
        </p:nvCxnSpPr>
        <p:spPr>
          <a:xfrm>
            <a:off x="8327684" y="5752993"/>
            <a:ext cx="730662" cy="0"/>
          </a:xfrm>
          <a:prstGeom prst="straightConnector1">
            <a:avLst/>
          </a:prstGeom>
          <a:ln w="31750">
            <a:solidFill>
              <a:schemeClr val="tx1">
                <a:lumMod val="50000"/>
                <a:lumOff val="50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7361FC9C-6F62-4F72-98E8-4F7CAC36D5EA}"/>
              </a:ext>
            </a:extLst>
          </p:cNvPr>
          <p:cNvCxnSpPr/>
          <p:nvPr/>
        </p:nvCxnSpPr>
        <p:spPr>
          <a:xfrm>
            <a:off x="5877090" y="5774882"/>
            <a:ext cx="730662" cy="0"/>
          </a:xfrm>
          <a:prstGeom prst="straightConnector1">
            <a:avLst/>
          </a:prstGeom>
          <a:ln w="31750">
            <a:solidFill>
              <a:schemeClr val="tx1">
                <a:lumMod val="50000"/>
                <a:lumOff val="50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3CAA1F62-E39A-4BE0-BC2F-8EF272AFE288}"/>
              </a:ext>
            </a:extLst>
          </p:cNvPr>
          <p:cNvSpPr>
            <a:spLocks noGrp="1"/>
          </p:cNvSpPr>
          <p:nvPr>
            <p:ph type="sldNum" sz="quarter" idx="12"/>
          </p:nvPr>
        </p:nvSpPr>
        <p:spPr/>
        <p:txBody>
          <a:bodyPr/>
          <a:lstStyle/>
          <a:p>
            <a:fld id="{0EE47520-9F46-3846-B147-B51CBCCE15E4}" type="slidenum">
              <a:rPr lang="en-US" smtClean="0"/>
              <a:t>5</a:t>
            </a:fld>
            <a:endParaRPr lang="en-US"/>
          </a:p>
        </p:txBody>
      </p:sp>
    </p:spTree>
    <p:extLst>
      <p:ext uri="{BB962C8B-B14F-4D97-AF65-F5344CB8AC3E}">
        <p14:creationId xmlns:p14="http://schemas.microsoft.com/office/powerpoint/2010/main" val="25723837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04785" y="5767818"/>
            <a:ext cx="11741409" cy="989013"/>
          </a:xfrm>
        </p:spPr>
        <p:txBody>
          <a:bodyPr/>
          <a:lstStyle/>
          <a:p>
            <a:pPr marL="0" indent="0">
              <a:buNone/>
            </a:pPr>
            <a:r>
              <a:rPr lang="en-US" dirty="0"/>
              <a:t>Consider variable characterizations, model properties, ultimate UQ goal to choose a method </a:t>
            </a:r>
          </a:p>
          <a:p>
            <a:endParaRPr lang="en-US" dirty="0"/>
          </a:p>
        </p:txBody>
      </p:sp>
      <p:sp>
        <p:nvSpPr>
          <p:cNvPr id="7" name="Rectangle 6"/>
          <p:cNvSpPr/>
          <p:nvPr/>
        </p:nvSpPr>
        <p:spPr>
          <a:xfrm>
            <a:off x="204785" y="1460976"/>
            <a:ext cx="5738816" cy="4154984"/>
          </a:xfrm>
          <a:prstGeom prst="rect">
            <a:avLst/>
          </a:prstGeom>
        </p:spPr>
        <p:txBody>
          <a:bodyPr wrap="square">
            <a:spAutoFit/>
          </a:bodyPr>
          <a:lstStyle/>
          <a:p>
            <a:r>
              <a:rPr lang="en-US" sz="2200" b="1" dirty="0">
                <a:latin typeface="Times New Roman" charset="0"/>
                <a:ea typeface="Times New Roman" charset="0"/>
                <a:cs typeface="Times New Roman" charset="0"/>
              </a:rPr>
              <a:t>Sampling (Monte Carlo, LHS) </a:t>
            </a:r>
          </a:p>
          <a:p>
            <a:pPr marL="342900" indent="-342900">
              <a:buFont typeface="Wingdings" charset="2"/>
              <a:buChar char="ü"/>
            </a:pPr>
            <a:r>
              <a:rPr lang="en-US" sz="2200" dirty="0">
                <a:solidFill>
                  <a:schemeClr val="bg1">
                    <a:lumMod val="50000"/>
                  </a:schemeClr>
                </a:solidFill>
                <a:latin typeface="Times New Roman" charset="0"/>
                <a:ea typeface="Times New Roman" charset="0"/>
                <a:cs typeface="Times New Roman" charset="0"/>
              </a:rPr>
              <a:t>Robust, understandable, and applicable to any model </a:t>
            </a:r>
          </a:p>
          <a:p>
            <a:pPr marL="342900" indent="-342900">
              <a:buFont typeface="Wingdings" charset="2"/>
              <a:buChar char="ü"/>
            </a:pPr>
            <a:r>
              <a:rPr lang="en-US" sz="2200" dirty="0">
                <a:solidFill>
                  <a:schemeClr val="bg1">
                    <a:lumMod val="50000"/>
                  </a:schemeClr>
                </a:solidFill>
                <a:latin typeface="Times New Roman" charset="0"/>
                <a:ea typeface="Times New Roman" charset="0"/>
                <a:cs typeface="Times New Roman" charset="0"/>
              </a:rPr>
              <a:t>Slow to converge </a:t>
            </a:r>
          </a:p>
          <a:p>
            <a:pPr marL="342900" indent="-342900">
              <a:buFont typeface="Wingdings" charset="2"/>
              <a:buChar char="ü"/>
            </a:pPr>
            <a:r>
              <a:rPr lang="en-US" sz="2200" dirty="0">
                <a:solidFill>
                  <a:schemeClr val="bg1">
                    <a:lumMod val="50000"/>
                  </a:schemeClr>
                </a:solidFill>
                <a:latin typeface="Times New Roman" charset="0"/>
                <a:ea typeface="Times New Roman" charset="0"/>
                <a:cs typeface="Times New Roman" charset="0"/>
              </a:rPr>
              <a:t>Moments, PDF/CDF, correlations, min/max </a:t>
            </a:r>
          </a:p>
          <a:p>
            <a:endParaRPr lang="en-US" sz="2200" b="1" dirty="0">
              <a:latin typeface="Times New Roman" charset="0"/>
              <a:ea typeface="Times New Roman" charset="0"/>
              <a:cs typeface="Times New Roman" charset="0"/>
            </a:endParaRPr>
          </a:p>
          <a:p>
            <a:r>
              <a:rPr lang="en-US" sz="2200" b="1" dirty="0">
                <a:latin typeface="Times New Roman" charset="0"/>
                <a:ea typeface="Times New Roman" charset="0"/>
                <a:cs typeface="Times New Roman" charset="0"/>
              </a:rPr>
              <a:t>Reliability </a:t>
            </a:r>
          </a:p>
          <a:p>
            <a:pPr marL="285750" indent="-285750">
              <a:buFont typeface="Arial" charset="0"/>
              <a:buChar char="•"/>
            </a:pPr>
            <a:r>
              <a:rPr lang="en-US" sz="2200" dirty="0">
                <a:solidFill>
                  <a:schemeClr val="bg1">
                    <a:lumMod val="50000"/>
                  </a:schemeClr>
                </a:solidFill>
                <a:latin typeface="Times New Roman" charset="0"/>
                <a:ea typeface="Times New Roman" charset="0"/>
                <a:cs typeface="Times New Roman" charset="0"/>
              </a:rPr>
              <a:t>Goal-oriented; target particular response or probability levels </a:t>
            </a:r>
          </a:p>
          <a:p>
            <a:pPr marL="285750" indent="-285750">
              <a:buFont typeface="Arial" charset="0"/>
              <a:buChar char="•"/>
            </a:pPr>
            <a:r>
              <a:rPr lang="en-US" sz="2200" dirty="0">
                <a:solidFill>
                  <a:schemeClr val="bg1">
                    <a:lumMod val="50000"/>
                  </a:schemeClr>
                </a:solidFill>
                <a:latin typeface="Times New Roman" charset="0"/>
                <a:ea typeface="Times New Roman" charset="0"/>
                <a:cs typeface="Times New Roman" charset="0"/>
              </a:rPr>
              <a:t>Efficient local (require derivatives) / global variants </a:t>
            </a:r>
          </a:p>
          <a:p>
            <a:pPr marL="285750" indent="-285750">
              <a:buFont typeface="Arial" charset="0"/>
              <a:buChar char="•"/>
            </a:pPr>
            <a:r>
              <a:rPr lang="en-US" sz="2200" dirty="0">
                <a:solidFill>
                  <a:schemeClr val="bg1">
                    <a:lumMod val="50000"/>
                  </a:schemeClr>
                </a:solidFill>
                <a:latin typeface="Times New Roman" charset="0"/>
                <a:ea typeface="Times New Roman" charset="0"/>
                <a:cs typeface="Times New Roman" charset="0"/>
              </a:rPr>
              <a:t>Moments, PDF/CDF, importance factors </a:t>
            </a:r>
            <a:endParaRPr lang="en-US" sz="2200" dirty="0">
              <a:solidFill>
                <a:schemeClr val="bg1">
                  <a:lumMod val="50000"/>
                </a:schemeClr>
              </a:solidFill>
              <a:effectLst/>
              <a:latin typeface="Calibri" charset="0"/>
            </a:endParaRPr>
          </a:p>
        </p:txBody>
      </p:sp>
      <p:sp>
        <p:nvSpPr>
          <p:cNvPr id="8" name="Rectangle 7"/>
          <p:cNvSpPr/>
          <p:nvPr/>
        </p:nvSpPr>
        <p:spPr>
          <a:xfrm>
            <a:off x="6096000" y="1544024"/>
            <a:ext cx="6096000" cy="4154984"/>
          </a:xfrm>
          <a:prstGeom prst="rect">
            <a:avLst/>
          </a:prstGeom>
        </p:spPr>
        <p:txBody>
          <a:bodyPr wrap="square">
            <a:spAutoFit/>
          </a:bodyPr>
          <a:lstStyle/>
          <a:p>
            <a:r>
              <a:rPr lang="en-US" sz="2200" b="1" dirty="0">
                <a:latin typeface="Times New Roman" charset="0"/>
                <a:ea typeface="Times New Roman" charset="0"/>
                <a:cs typeface="Times New Roman" charset="0"/>
              </a:rPr>
              <a:t>Stochastic Expansions </a:t>
            </a:r>
          </a:p>
          <a:p>
            <a:pPr marL="342900" indent="-342900">
              <a:buFont typeface="Wingdings" charset="2"/>
              <a:buChar char="ü"/>
            </a:pPr>
            <a:r>
              <a:rPr lang="en-US" sz="2200" dirty="0">
                <a:solidFill>
                  <a:schemeClr val="bg1">
                    <a:lumMod val="50000"/>
                  </a:schemeClr>
                </a:solidFill>
                <a:latin typeface="Times New Roman" charset="0"/>
                <a:ea typeface="Times New Roman" charset="0"/>
                <a:cs typeface="Times New Roman" charset="0"/>
              </a:rPr>
              <a:t>Surrogate models tailored to UQ for continuous variables </a:t>
            </a:r>
          </a:p>
          <a:p>
            <a:pPr marL="342900" indent="-342900">
              <a:buFont typeface="Wingdings" charset="2"/>
              <a:buChar char="ü"/>
            </a:pPr>
            <a:r>
              <a:rPr lang="en-US" sz="2200" dirty="0">
                <a:solidFill>
                  <a:schemeClr val="bg1">
                    <a:lumMod val="50000"/>
                  </a:schemeClr>
                </a:solidFill>
                <a:latin typeface="Times New Roman" charset="0"/>
                <a:ea typeface="Times New Roman" charset="0"/>
                <a:cs typeface="Times New Roman" charset="0"/>
              </a:rPr>
              <a:t>Highly efficient for smooth model responses </a:t>
            </a:r>
          </a:p>
          <a:p>
            <a:pPr marL="342900" indent="-342900">
              <a:buFont typeface="Wingdings" charset="2"/>
              <a:buChar char="ü"/>
            </a:pPr>
            <a:r>
              <a:rPr lang="en-US" sz="2200" dirty="0">
                <a:solidFill>
                  <a:schemeClr val="bg1">
                    <a:lumMod val="50000"/>
                  </a:schemeClr>
                </a:solidFill>
                <a:latin typeface="Times New Roman" charset="0"/>
                <a:ea typeface="Times New Roman" charset="0"/>
                <a:cs typeface="Times New Roman" charset="0"/>
              </a:rPr>
              <a:t>Moments, PDF/CDF, </a:t>
            </a:r>
            <a:r>
              <a:rPr lang="en-US" sz="2200" dirty="0" err="1">
                <a:solidFill>
                  <a:schemeClr val="bg1">
                    <a:lumMod val="50000"/>
                  </a:schemeClr>
                </a:solidFill>
                <a:latin typeface="Times New Roman" charset="0"/>
                <a:ea typeface="Times New Roman" charset="0"/>
                <a:cs typeface="Times New Roman" charset="0"/>
              </a:rPr>
              <a:t>Sobol</a:t>
            </a:r>
            <a:r>
              <a:rPr lang="en-US" sz="2200" dirty="0">
                <a:solidFill>
                  <a:schemeClr val="bg1">
                    <a:lumMod val="50000"/>
                  </a:schemeClr>
                </a:solidFill>
                <a:latin typeface="Times New Roman" charset="0"/>
                <a:ea typeface="Times New Roman" charset="0"/>
                <a:cs typeface="Times New Roman" charset="0"/>
              </a:rPr>
              <a:t> indices </a:t>
            </a:r>
          </a:p>
          <a:p>
            <a:br>
              <a:rPr lang="en-US" sz="2200" dirty="0">
                <a:latin typeface="Times New Roman" charset="0"/>
                <a:ea typeface="Times New Roman" charset="0"/>
                <a:cs typeface="Times New Roman" charset="0"/>
              </a:rPr>
            </a:br>
            <a:r>
              <a:rPr lang="en-US" sz="2200" b="1" dirty="0">
                <a:latin typeface="Times New Roman" charset="0"/>
                <a:ea typeface="Times New Roman" charset="0"/>
                <a:cs typeface="Times New Roman" charset="0"/>
              </a:rPr>
              <a:t>Epistemic </a:t>
            </a:r>
          </a:p>
          <a:p>
            <a:pPr marL="285750" indent="-285750">
              <a:buFont typeface="Arial" charset="0"/>
              <a:buChar char="•"/>
            </a:pPr>
            <a:r>
              <a:rPr lang="en-US" sz="2200" dirty="0">
                <a:solidFill>
                  <a:schemeClr val="bg1">
                    <a:lumMod val="50000"/>
                  </a:schemeClr>
                </a:solidFill>
                <a:latin typeface="Times New Roman" charset="0"/>
                <a:ea typeface="Times New Roman" charset="0"/>
                <a:cs typeface="Times New Roman" charset="0"/>
              </a:rPr>
              <a:t>Non-probabilistic methods </a:t>
            </a:r>
          </a:p>
          <a:p>
            <a:pPr marL="285750" indent="-285750">
              <a:buFont typeface="Arial" charset="0"/>
              <a:buChar char="•"/>
            </a:pPr>
            <a:r>
              <a:rPr lang="en-US" sz="2200" dirty="0">
                <a:solidFill>
                  <a:schemeClr val="bg1">
                    <a:lumMod val="50000"/>
                  </a:schemeClr>
                </a:solidFill>
                <a:latin typeface="Times New Roman" charset="0"/>
                <a:ea typeface="Times New Roman" charset="0"/>
                <a:cs typeface="Times New Roman" charset="0"/>
              </a:rPr>
              <a:t>Generally applicable, can be costly when no surrogate </a:t>
            </a:r>
          </a:p>
          <a:p>
            <a:pPr marL="285750" indent="-285750">
              <a:buFont typeface="Arial" charset="0"/>
              <a:buChar char="•"/>
            </a:pPr>
            <a:r>
              <a:rPr lang="en-US" sz="2200" dirty="0">
                <a:solidFill>
                  <a:schemeClr val="bg1">
                    <a:lumMod val="50000"/>
                  </a:schemeClr>
                </a:solidFill>
                <a:latin typeface="Times New Roman" charset="0"/>
                <a:ea typeface="Times New Roman" charset="0"/>
                <a:cs typeface="Times New Roman" charset="0"/>
              </a:rPr>
              <a:t>Belief/plausibility, intervals, probability of frequency </a:t>
            </a:r>
          </a:p>
        </p:txBody>
      </p:sp>
      <p:sp>
        <p:nvSpPr>
          <p:cNvPr id="12" name="Title 1"/>
          <p:cNvSpPr>
            <a:spLocks noGrp="1"/>
          </p:cNvSpPr>
          <p:nvPr>
            <p:ph type="title"/>
          </p:nvPr>
        </p:nvSpPr>
        <p:spPr>
          <a:xfrm>
            <a:off x="1676400" y="331279"/>
            <a:ext cx="10515600" cy="1220786"/>
          </a:xfrm>
        </p:spPr>
        <p:txBody>
          <a:bodyPr>
            <a:normAutofit/>
          </a:bodyPr>
          <a:lstStyle/>
          <a:p>
            <a:r>
              <a:rPr lang="en-US" b="1" dirty="0">
                <a:solidFill>
                  <a:srgbClr val="0070C0"/>
                </a:solidFill>
              </a:rPr>
              <a:t>UQ methods </a:t>
            </a:r>
          </a:p>
        </p:txBody>
      </p:sp>
      <p:pic>
        <p:nvPicPr>
          <p:cNvPr id="6" name="Picture 2" descr="Dakota">
            <a:extLst>
              <a:ext uri="{FF2B5EF4-FFF2-40B4-BE49-F238E27FC236}">
                <a16:creationId xmlns:a16="http://schemas.microsoft.com/office/drawing/2014/main" id="{696D39C3-6C95-452A-B4A1-9B12DD3B6A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0459" b="-7411"/>
          <a:stretch/>
        </p:blipFill>
        <p:spPr bwMode="auto">
          <a:xfrm>
            <a:off x="282095" y="452491"/>
            <a:ext cx="1394305" cy="1078668"/>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59F8914D-588E-4786-B39D-CA93E910188C}"/>
              </a:ext>
            </a:extLst>
          </p:cNvPr>
          <p:cNvSpPr>
            <a:spLocks noGrp="1"/>
          </p:cNvSpPr>
          <p:nvPr>
            <p:ph type="sldNum" sz="quarter" idx="12"/>
          </p:nvPr>
        </p:nvSpPr>
        <p:spPr/>
        <p:txBody>
          <a:bodyPr/>
          <a:lstStyle/>
          <a:p>
            <a:fld id="{0EE47520-9F46-3846-B147-B51CBCCE15E4}" type="slidenum">
              <a:rPr lang="en-US" smtClean="0"/>
              <a:t>6</a:t>
            </a:fld>
            <a:endParaRPr lang="en-US"/>
          </a:p>
        </p:txBody>
      </p:sp>
    </p:spTree>
    <p:extLst>
      <p:ext uri="{BB962C8B-B14F-4D97-AF65-F5344CB8AC3E}">
        <p14:creationId xmlns:p14="http://schemas.microsoft.com/office/powerpoint/2010/main" val="6165425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9809" y="0"/>
            <a:ext cx="10515600" cy="1325563"/>
          </a:xfrm>
        </p:spPr>
        <p:txBody>
          <a:bodyPr>
            <a:normAutofit/>
          </a:bodyPr>
          <a:lstStyle/>
          <a:p>
            <a:r>
              <a:rPr lang="en-US" sz="4000" b="1" dirty="0">
                <a:solidFill>
                  <a:srgbClr val="0070C0"/>
                </a:solidFill>
              </a:rPr>
              <a:t>A Practical Process for UQ </a:t>
            </a:r>
          </a:p>
        </p:txBody>
      </p:sp>
      <p:sp>
        <p:nvSpPr>
          <p:cNvPr id="6" name="Rectangle: Rounded Corners 5">
            <a:extLst>
              <a:ext uri="{FF2B5EF4-FFF2-40B4-BE49-F238E27FC236}">
                <a16:creationId xmlns:a16="http://schemas.microsoft.com/office/drawing/2014/main" id="{63E8D872-41E8-4E70-A606-327CF478A890}"/>
              </a:ext>
            </a:extLst>
          </p:cNvPr>
          <p:cNvSpPr/>
          <p:nvPr/>
        </p:nvSpPr>
        <p:spPr>
          <a:xfrm>
            <a:off x="442290" y="1027242"/>
            <a:ext cx="7298202" cy="701749"/>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dirty="0">
                <a:latin typeface="Arial" charset="0"/>
              </a:rPr>
              <a:t>Identify uncertain input parameters</a:t>
            </a:r>
            <a:endParaRPr lang="en-US" sz="2800" dirty="0">
              <a:solidFill>
                <a:schemeClr val="bg2">
                  <a:lumMod val="75000"/>
                </a:schemeClr>
              </a:solidFill>
            </a:endParaRPr>
          </a:p>
        </p:txBody>
      </p:sp>
      <p:sp>
        <p:nvSpPr>
          <p:cNvPr id="7" name="Rectangle: Rounded Corners 6">
            <a:extLst>
              <a:ext uri="{FF2B5EF4-FFF2-40B4-BE49-F238E27FC236}">
                <a16:creationId xmlns:a16="http://schemas.microsoft.com/office/drawing/2014/main" id="{96F5D792-343E-48C3-90B4-02FC1176C006}"/>
              </a:ext>
            </a:extLst>
          </p:cNvPr>
          <p:cNvSpPr/>
          <p:nvPr/>
        </p:nvSpPr>
        <p:spPr>
          <a:xfrm>
            <a:off x="442290" y="2057067"/>
            <a:ext cx="7298203" cy="866886"/>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dirty="0">
                <a:latin typeface="Arial" charset="0"/>
              </a:rPr>
              <a:t>Characterize input uncertainties and map them into Dakota variable specifications</a:t>
            </a:r>
            <a:endParaRPr lang="en-US" sz="2800" dirty="0">
              <a:solidFill>
                <a:schemeClr val="bg2">
                  <a:lumMod val="75000"/>
                </a:schemeClr>
              </a:solidFill>
            </a:endParaRPr>
          </a:p>
        </p:txBody>
      </p:sp>
      <p:sp>
        <p:nvSpPr>
          <p:cNvPr id="8" name="Rectangle: Rounded Corners 7">
            <a:extLst>
              <a:ext uri="{FF2B5EF4-FFF2-40B4-BE49-F238E27FC236}">
                <a16:creationId xmlns:a16="http://schemas.microsoft.com/office/drawing/2014/main" id="{3D09D1CF-D14D-440E-AC55-818A81091CD6}"/>
              </a:ext>
            </a:extLst>
          </p:cNvPr>
          <p:cNvSpPr/>
          <p:nvPr/>
        </p:nvSpPr>
        <p:spPr>
          <a:xfrm>
            <a:off x="442289" y="3252029"/>
            <a:ext cx="7298203" cy="866886"/>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dirty="0">
                <a:latin typeface="Arial" charset="0"/>
              </a:rPr>
              <a:t>Select a method appropriate to variables, goal, and problem</a:t>
            </a:r>
            <a:endParaRPr lang="en-US" sz="2800" dirty="0">
              <a:solidFill>
                <a:schemeClr val="bg2">
                  <a:lumMod val="75000"/>
                </a:schemeClr>
              </a:solidFill>
            </a:endParaRPr>
          </a:p>
        </p:txBody>
      </p:sp>
      <p:sp>
        <p:nvSpPr>
          <p:cNvPr id="9" name="Rectangle: Rounded Corners 8">
            <a:extLst>
              <a:ext uri="{FF2B5EF4-FFF2-40B4-BE49-F238E27FC236}">
                <a16:creationId xmlns:a16="http://schemas.microsoft.com/office/drawing/2014/main" id="{0A840F38-B033-460E-AD1A-C6D06F148D2A}"/>
              </a:ext>
            </a:extLst>
          </p:cNvPr>
          <p:cNvSpPr/>
          <p:nvPr/>
        </p:nvSpPr>
        <p:spPr>
          <a:xfrm>
            <a:off x="442290" y="4407761"/>
            <a:ext cx="7298203" cy="866886"/>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dirty="0">
                <a:latin typeface="Arial" charset="0"/>
              </a:rPr>
              <a:t>Set up Dakota input file and interface to simulation</a:t>
            </a:r>
            <a:endParaRPr lang="en-US" sz="2800" dirty="0">
              <a:solidFill>
                <a:schemeClr val="bg2">
                  <a:lumMod val="75000"/>
                </a:schemeClr>
              </a:solidFill>
            </a:endParaRPr>
          </a:p>
        </p:txBody>
      </p:sp>
      <p:sp>
        <p:nvSpPr>
          <p:cNvPr id="11" name="Arrow: Down 10">
            <a:extLst>
              <a:ext uri="{FF2B5EF4-FFF2-40B4-BE49-F238E27FC236}">
                <a16:creationId xmlns:a16="http://schemas.microsoft.com/office/drawing/2014/main" id="{AB079CDC-4AC1-45DE-9B27-09C07276CA39}"/>
              </a:ext>
            </a:extLst>
          </p:cNvPr>
          <p:cNvSpPr/>
          <p:nvPr/>
        </p:nvSpPr>
        <p:spPr>
          <a:xfrm>
            <a:off x="3711803" y="1728991"/>
            <a:ext cx="477419" cy="328076"/>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2" name="Arrow: Down 11">
            <a:extLst>
              <a:ext uri="{FF2B5EF4-FFF2-40B4-BE49-F238E27FC236}">
                <a16:creationId xmlns:a16="http://schemas.microsoft.com/office/drawing/2014/main" id="{DD542448-E21A-4E42-BAC0-8A44B334F9EB}"/>
              </a:ext>
            </a:extLst>
          </p:cNvPr>
          <p:cNvSpPr/>
          <p:nvPr/>
        </p:nvSpPr>
        <p:spPr>
          <a:xfrm>
            <a:off x="3725978" y="2934004"/>
            <a:ext cx="477419" cy="328076"/>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3" name="Arrow: Down 12">
            <a:extLst>
              <a:ext uri="{FF2B5EF4-FFF2-40B4-BE49-F238E27FC236}">
                <a16:creationId xmlns:a16="http://schemas.microsoft.com/office/drawing/2014/main" id="{3560A431-43BB-470A-8C98-B9663ECC00F2}"/>
              </a:ext>
            </a:extLst>
          </p:cNvPr>
          <p:cNvSpPr/>
          <p:nvPr/>
        </p:nvSpPr>
        <p:spPr>
          <a:xfrm>
            <a:off x="3697625" y="4128390"/>
            <a:ext cx="477419" cy="328076"/>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4" name="Arrow: Down 13">
            <a:extLst>
              <a:ext uri="{FF2B5EF4-FFF2-40B4-BE49-F238E27FC236}">
                <a16:creationId xmlns:a16="http://schemas.microsoft.com/office/drawing/2014/main" id="{FFAEC499-AC9A-496A-9E58-993A859F0725}"/>
              </a:ext>
            </a:extLst>
          </p:cNvPr>
          <p:cNvSpPr/>
          <p:nvPr/>
        </p:nvSpPr>
        <p:spPr>
          <a:xfrm>
            <a:off x="3708253" y="5287347"/>
            <a:ext cx="477419" cy="328076"/>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5" name="Rectangle 14">
            <a:extLst>
              <a:ext uri="{FF2B5EF4-FFF2-40B4-BE49-F238E27FC236}">
                <a16:creationId xmlns:a16="http://schemas.microsoft.com/office/drawing/2014/main" id="{0B46AFE7-7A8C-45BE-84E1-2F3806EA524B}"/>
              </a:ext>
            </a:extLst>
          </p:cNvPr>
          <p:cNvSpPr/>
          <p:nvPr/>
        </p:nvSpPr>
        <p:spPr>
          <a:xfrm>
            <a:off x="7946771" y="713120"/>
            <a:ext cx="4309027" cy="6186309"/>
          </a:xfrm>
          <a:prstGeom prst="rect">
            <a:avLst/>
          </a:prstGeom>
        </p:spPr>
        <p:txBody>
          <a:bodyPr wrap="square">
            <a:spAutoFit/>
          </a:bodyPr>
          <a:lstStyle/>
          <a:p>
            <a:r>
              <a:rPr lang="en-US" dirty="0"/>
              <a:t>environment</a:t>
            </a:r>
          </a:p>
          <a:p>
            <a:br>
              <a:rPr lang="en-US" dirty="0"/>
            </a:br>
            <a:r>
              <a:rPr lang="en-US" dirty="0"/>
              <a:t>method</a:t>
            </a:r>
          </a:p>
          <a:p>
            <a:r>
              <a:rPr lang="en-US" dirty="0"/>
              <a:t>    sampling</a:t>
            </a:r>
          </a:p>
          <a:p>
            <a:r>
              <a:rPr lang="en-US" dirty="0"/>
              <a:t>    </a:t>
            </a:r>
            <a:r>
              <a:rPr lang="en-US" dirty="0" err="1"/>
              <a:t>sample_type</a:t>
            </a:r>
            <a:r>
              <a:rPr lang="en-US" dirty="0"/>
              <a:t> </a:t>
            </a:r>
            <a:r>
              <a:rPr lang="en-US" dirty="0" err="1"/>
              <a:t>lhs</a:t>
            </a:r>
            <a:r>
              <a:rPr lang="en-US" dirty="0"/>
              <a:t>                     </a:t>
            </a:r>
          </a:p>
          <a:p>
            <a:r>
              <a:rPr lang="en-US" dirty="0"/>
              <a:t>    samples = 1000              </a:t>
            </a:r>
          </a:p>
          <a:p>
            <a:r>
              <a:rPr lang="en-US" dirty="0"/>
              <a:t>   seed = 98765 </a:t>
            </a:r>
            <a:r>
              <a:rPr lang="en-US" dirty="0" err="1"/>
              <a:t>rng</a:t>
            </a:r>
            <a:r>
              <a:rPr lang="en-US" dirty="0"/>
              <a:t> rnum2</a:t>
            </a:r>
          </a:p>
          <a:p>
            <a:r>
              <a:rPr lang="en-US" dirty="0"/>
              <a:t> </a:t>
            </a:r>
            <a:br>
              <a:rPr lang="en-US" strike="sngStrike" dirty="0"/>
            </a:br>
            <a:r>
              <a:rPr lang="en-US" dirty="0"/>
              <a:t>variables</a:t>
            </a:r>
          </a:p>
          <a:p>
            <a:r>
              <a:rPr lang="en-US" dirty="0"/>
              <a:t>   </a:t>
            </a:r>
            <a:r>
              <a:rPr lang="en-US" dirty="0" err="1"/>
              <a:t>normal_uncertain</a:t>
            </a:r>
            <a:r>
              <a:rPr lang="en-US" dirty="0"/>
              <a:t> = 2</a:t>
            </a:r>
          </a:p>
          <a:p>
            <a:r>
              <a:rPr lang="en-US" dirty="0"/>
              <a:t>   means              = 0.80  0.80 </a:t>
            </a:r>
          </a:p>
          <a:p>
            <a:r>
              <a:rPr lang="en-US" dirty="0"/>
              <a:t>   </a:t>
            </a:r>
            <a:r>
              <a:rPr lang="en-US" dirty="0" err="1"/>
              <a:t>std_deviaions</a:t>
            </a:r>
            <a:r>
              <a:rPr lang="en-US" dirty="0"/>
              <a:t>  = 0.10  0.10 </a:t>
            </a:r>
          </a:p>
          <a:p>
            <a:r>
              <a:rPr lang="en-US" dirty="0"/>
              <a:t>   descriptors          'x1' 'x2’ </a:t>
            </a:r>
          </a:p>
          <a:p>
            <a:endParaRPr lang="en-US" dirty="0"/>
          </a:p>
          <a:p>
            <a:r>
              <a:rPr lang="en-US" dirty="0"/>
              <a:t>interface</a:t>
            </a:r>
          </a:p>
          <a:p>
            <a:r>
              <a:rPr lang="en-US" dirty="0"/>
              <a:t>   fork</a:t>
            </a:r>
          </a:p>
          <a:p>
            <a:r>
              <a:rPr lang="en-US" dirty="0"/>
              <a:t>     </a:t>
            </a:r>
            <a:r>
              <a:rPr lang="en-US" dirty="0" err="1"/>
              <a:t>analysis_driver</a:t>
            </a:r>
            <a:r>
              <a:rPr lang="en-US" dirty="0"/>
              <a:t> = '</a:t>
            </a:r>
            <a:r>
              <a:rPr lang="en-US" dirty="0" err="1"/>
              <a:t>mfix</a:t>
            </a:r>
            <a:r>
              <a:rPr lang="en-US" dirty="0"/>
              <a:t>'</a:t>
            </a:r>
          </a:p>
          <a:p>
            <a:endParaRPr lang="en-US" dirty="0"/>
          </a:p>
          <a:p>
            <a:r>
              <a:rPr lang="en-US" dirty="0"/>
              <a:t>responses</a:t>
            </a:r>
          </a:p>
          <a:p>
            <a:r>
              <a:rPr lang="en-US" dirty="0"/>
              <a:t>  </a:t>
            </a:r>
            <a:r>
              <a:rPr lang="en-US" dirty="0" err="1"/>
              <a:t>response_functions</a:t>
            </a:r>
            <a:r>
              <a:rPr lang="en-US" dirty="0"/>
              <a:t> = 1</a:t>
            </a:r>
          </a:p>
          <a:p>
            <a:r>
              <a:rPr lang="en-US" dirty="0"/>
              <a:t>  </a:t>
            </a:r>
            <a:r>
              <a:rPr lang="en-US" dirty="0" err="1"/>
              <a:t>no_gradients</a:t>
            </a:r>
            <a:endParaRPr lang="en-US" dirty="0"/>
          </a:p>
          <a:p>
            <a:r>
              <a:rPr lang="en-US" dirty="0"/>
              <a:t>  </a:t>
            </a:r>
            <a:r>
              <a:rPr lang="en-US" dirty="0" err="1"/>
              <a:t>no_hessians</a:t>
            </a:r>
            <a:endParaRPr lang="en-US" dirty="0"/>
          </a:p>
        </p:txBody>
      </p:sp>
      <p:sp>
        <p:nvSpPr>
          <p:cNvPr id="16" name="Rectangle: Rounded Corners 15">
            <a:extLst>
              <a:ext uri="{FF2B5EF4-FFF2-40B4-BE49-F238E27FC236}">
                <a16:creationId xmlns:a16="http://schemas.microsoft.com/office/drawing/2014/main" id="{5628DE57-068B-4220-8008-87933C252384}"/>
              </a:ext>
            </a:extLst>
          </p:cNvPr>
          <p:cNvSpPr/>
          <p:nvPr/>
        </p:nvSpPr>
        <p:spPr>
          <a:xfrm>
            <a:off x="442290" y="5592678"/>
            <a:ext cx="7298203" cy="542308"/>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dirty="0">
                <a:latin typeface="Arial" charset="0"/>
              </a:rPr>
              <a:t>Run study</a:t>
            </a:r>
            <a:endParaRPr lang="en-US" sz="2800" dirty="0">
              <a:solidFill>
                <a:schemeClr val="bg2">
                  <a:lumMod val="75000"/>
                </a:schemeClr>
              </a:solidFill>
            </a:endParaRPr>
          </a:p>
        </p:txBody>
      </p:sp>
      <p:sp>
        <p:nvSpPr>
          <p:cNvPr id="17" name="Rectangle: Rounded Corners 16">
            <a:extLst>
              <a:ext uri="{FF2B5EF4-FFF2-40B4-BE49-F238E27FC236}">
                <a16:creationId xmlns:a16="http://schemas.microsoft.com/office/drawing/2014/main" id="{D45FF4A5-1C37-40C8-8D5E-40FE096632BD}"/>
              </a:ext>
            </a:extLst>
          </p:cNvPr>
          <p:cNvSpPr/>
          <p:nvPr/>
        </p:nvSpPr>
        <p:spPr>
          <a:xfrm>
            <a:off x="442288" y="6334248"/>
            <a:ext cx="7298203" cy="542308"/>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dirty="0">
                <a:latin typeface="Arial" charset="0"/>
              </a:rPr>
              <a:t>Interpret the results</a:t>
            </a:r>
            <a:r>
              <a:rPr lang="en-US" sz="2800" dirty="0">
                <a:solidFill>
                  <a:srgbClr val="C00000"/>
                </a:solidFill>
                <a:latin typeface="Arial" charset="0"/>
              </a:rPr>
              <a:t> </a:t>
            </a:r>
            <a:endParaRPr lang="en-US" sz="2800" dirty="0">
              <a:solidFill>
                <a:schemeClr val="bg2">
                  <a:lumMod val="75000"/>
                </a:schemeClr>
              </a:solidFill>
            </a:endParaRPr>
          </a:p>
        </p:txBody>
      </p:sp>
      <p:sp>
        <p:nvSpPr>
          <p:cNvPr id="18" name="Arrow: Down 17">
            <a:extLst>
              <a:ext uri="{FF2B5EF4-FFF2-40B4-BE49-F238E27FC236}">
                <a16:creationId xmlns:a16="http://schemas.microsoft.com/office/drawing/2014/main" id="{A1ACA683-9568-449C-835B-B253D51B3D6A}"/>
              </a:ext>
            </a:extLst>
          </p:cNvPr>
          <p:cNvSpPr/>
          <p:nvPr/>
        </p:nvSpPr>
        <p:spPr>
          <a:xfrm>
            <a:off x="3711794" y="6088326"/>
            <a:ext cx="477419" cy="328076"/>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D40014F3-1079-4EBC-8B89-63760008CB59}"/>
              </a:ext>
            </a:extLst>
          </p:cNvPr>
          <p:cNvSpPr>
            <a:spLocks noGrp="1"/>
          </p:cNvSpPr>
          <p:nvPr>
            <p:ph type="sldNum" sz="quarter" idx="12"/>
          </p:nvPr>
        </p:nvSpPr>
        <p:spPr/>
        <p:txBody>
          <a:bodyPr/>
          <a:lstStyle/>
          <a:p>
            <a:fld id="{0EE47520-9F46-3846-B147-B51CBCCE15E4}" type="slidenum">
              <a:rPr lang="en-US" smtClean="0"/>
              <a:t>7</a:t>
            </a:fld>
            <a:endParaRPr lang="en-US"/>
          </a:p>
        </p:txBody>
      </p:sp>
    </p:spTree>
    <p:extLst>
      <p:ext uri="{BB962C8B-B14F-4D97-AF65-F5344CB8AC3E}">
        <p14:creationId xmlns:p14="http://schemas.microsoft.com/office/powerpoint/2010/main" val="15902677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9737" y="6325371"/>
            <a:ext cx="12022360" cy="584775"/>
          </a:xfrm>
          <a:prstGeom prst="rect">
            <a:avLst/>
          </a:prstGeom>
        </p:spPr>
        <p:txBody>
          <a:bodyPr wrap="square">
            <a:spAutoFit/>
          </a:bodyPr>
          <a:lstStyle/>
          <a:p>
            <a:r>
              <a:rPr lang="en-US" sz="1600" b="1" dirty="0">
                <a:solidFill>
                  <a:schemeClr val="bg1">
                    <a:lumMod val="50000"/>
                  </a:schemeClr>
                </a:solidFill>
                <a:latin typeface="Arial" charset="0"/>
              </a:rPr>
              <a:t>Gel, A., Garg, R., Tong, C., </a:t>
            </a:r>
            <a:r>
              <a:rPr lang="en-US" sz="1600" b="1" dirty="0" err="1">
                <a:solidFill>
                  <a:schemeClr val="bg1">
                    <a:lumMod val="50000"/>
                  </a:schemeClr>
                </a:solidFill>
                <a:latin typeface="Arial" charset="0"/>
              </a:rPr>
              <a:t>Shahnam</a:t>
            </a:r>
            <a:r>
              <a:rPr lang="en-US" sz="1600" b="1" dirty="0">
                <a:solidFill>
                  <a:schemeClr val="bg1">
                    <a:lumMod val="50000"/>
                  </a:schemeClr>
                </a:solidFill>
                <a:latin typeface="Arial" charset="0"/>
              </a:rPr>
              <a:t>, M. and Guenther, C., 2013. Applying uncertainty quantification to multiphase flow computational fluid dynamics. </a:t>
            </a:r>
            <a:r>
              <a:rPr lang="en-US" sz="1600" b="1" i="1" dirty="0">
                <a:solidFill>
                  <a:schemeClr val="bg1">
                    <a:lumMod val="50000"/>
                  </a:schemeClr>
                </a:solidFill>
                <a:latin typeface="Arial" charset="0"/>
              </a:rPr>
              <a:t>Powder technology</a:t>
            </a:r>
            <a:r>
              <a:rPr lang="en-US" sz="1600" b="1" dirty="0">
                <a:solidFill>
                  <a:schemeClr val="bg1">
                    <a:lumMod val="50000"/>
                  </a:schemeClr>
                </a:solidFill>
                <a:latin typeface="Arial" charset="0"/>
              </a:rPr>
              <a:t>, </a:t>
            </a:r>
            <a:r>
              <a:rPr lang="en-US" sz="1600" b="1" i="1" dirty="0">
                <a:solidFill>
                  <a:schemeClr val="bg1">
                    <a:lumMod val="50000"/>
                  </a:schemeClr>
                </a:solidFill>
                <a:latin typeface="Arial" charset="0"/>
              </a:rPr>
              <a:t>242</a:t>
            </a:r>
            <a:r>
              <a:rPr lang="en-US" sz="1600" b="1" dirty="0">
                <a:solidFill>
                  <a:schemeClr val="bg1">
                    <a:lumMod val="50000"/>
                  </a:schemeClr>
                </a:solidFill>
                <a:latin typeface="Arial" charset="0"/>
              </a:rPr>
              <a:t>, pp.27-39.</a:t>
            </a:r>
            <a:endParaRPr lang="en-US" sz="1600" dirty="0">
              <a:solidFill>
                <a:schemeClr val="bg1">
                  <a:lumMod val="50000"/>
                </a:schemeClr>
              </a:solidFill>
              <a:latin typeface="Arial" charset="0"/>
            </a:endParaRPr>
          </a:p>
        </p:txBody>
      </p:sp>
      <p:sp>
        <p:nvSpPr>
          <p:cNvPr id="11" name="Rectangle 10"/>
          <p:cNvSpPr/>
          <p:nvPr/>
        </p:nvSpPr>
        <p:spPr>
          <a:xfrm>
            <a:off x="7536938" y="2891275"/>
            <a:ext cx="4657685" cy="369332"/>
          </a:xfrm>
          <a:prstGeom prst="rect">
            <a:avLst/>
          </a:prstGeom>
        </p:spPr>
        <p:txBody>
          <a:bodyPr wrap="none">
            <a:spAutoFit/>
          </a:bodyPr>
          <a:lstStyle/>
          <a:p>
            <a:r>
              <a:rPr lang="en-US" dirty="0">
                <a:latin typeface="Arial" charset="0"/>
              </a:rPr>
              <a:t>e </a:t>
            </a:r>
            <a:r>
              <a:rPr lang="en-US" baseline="-25000" dirty="0" err="1">
                <a:latin typeface="Arial" charset="0"/>
              </a:rPr>
              <a:t>p,n</a:t>
            </a:r>
            <a:r>
              <a:rPr lang="en-US" dirty="0">
                <a:latin typeface="Arial" charset="0"/>
              </a:rPr>
              <a:t> = particle-particle restitution co-efficient</a:t>
            </a:r>
          </a:p>
        </p:txBody>
      </p:sp>
      <p:sp>
        <p:nvSpPr>
          <p:cNvPr id="12" name="Rectangle 11"/>
          <p:cNvSpPr/>
          <p:nvPr/>
        </p:nvSpPr>
        <p:spPr>
          <a:xfrm>
            <a:off x="7571604" y="3287670"/>
            <a:ext cx="6096000" cy="369332"/>
          </a:xfrm>
          <a:prstGeom prst="rect">
            <a:avLst/>
          </a:prstGeom>
        </p:spPr>
        <p:txBody>
          <a:bodyPr>
            <a:spAutoFit/>
          </a:bodyPr>
          <a:lstStyle/>
          <a:p>
            <a:r>
              <a:rPr lang="en-US" dirty="0">
                <a:latin typeface="Arial" charset="0"/>
              </a:rPr>
              <a:t>e </a:t>
            </a:r>
            <a:r>
              <a:rPr lang="en-US" baseline="-25000" dirty="0" err="1">
                <a:latin typeface="Arial" charset="0"/>
              </a:rPr>
              <a:t>w,n</a:t>
            </a:r>
            <a:r>
              <a:rPr lang="en-US" dirty="0">
                <a:latin typeface="Arial" charset="0"/>
              </a:rPr>
              <a:t> = Particle-wall restitution co-efficient</a:t>
            </a:r>
          </a:p>
        </p:txBody>
      </p:sp>
      <p:sp>
        <p:nvSpPr>
          <p:cNvPr id="14" name="Title 13"/>
          <p:cNvSpPr>
            <a:spLocks noGrp="1"/>
          </p:cNvSpPr>
          <p:nvPr>
            <p:ph type="title"/>
          </p:nvPr>
        </p:nvSpPr>
        <p:spPr>
          <a:xfrm>
            <a:off x="0" y="1583279"/>
            <a:ext cx="6041812" cy="503303"/>
          </a:xfrm>
        </p:spPr>
        <p:txBody>
          <a:bodyPr>
            <a:normAutofit/>
          </a:bodyPr>
          <a:lstStyle/>
          <a:p>
            <a:r>
              <a:rPr lang="en-US" sz="2400" dirty="0">
                <a:latin typeface="Times" charset="0"/>
              </a:rPr>
              <a:t>MCS with 100,000 samples</a:t>
            </a:r>
            <a:endParaRPr lang="en-US" sz="2400" dirty="0"/>
          </a:p>
        </p:txBody>
      </p:sp>
      <p:sp>
        <p:nvSpPr>
          <p:cNvPr id="16" name="TextBox 15"/>
          <p:cNvSpPr txBox="1"/>
          <p:nvPr/>
        </p:nvSpPr>
        <p:spPr>
          <a:xfrm>
            <a:off x="7608740" y="3977011"/>
            <a:ext cx="4935195" cy="369332"/>
          </a:xfrm>
          <a:prstGeom prst="rect">
            <a:avLst/>
          </a:prstGeom>
          <a:noFill/>
        </p:spPr>
        <p:txBody>
          <a:bodyPr wrap="square" rtlCol="0">
            <a:spAutoFit/>
          </a:bodyPr>
          <a:lstStyle/>
          <a:p>
            <a:r>
              <a:rPr lang="en-US" dirty="0">
                <a:solidFill>
                  <a:schemeClr val="bg1">
                    <a:lumMod val="50000"/>
                  </a:schemeClr>
                </a:solidFill>
                <a:latin typeface="Arial" charset="0"/>
              </a:rPr>
              <a:t>Response function (Bed height) =</a:t>
            </a:r>
          </a:p>
        </p:txBody>
      </p:sp>
      <mc:AlternateContent xmlns:mc="http://schemas.openxmlformats.org/markup-compatibility/2006" xmlns:a14="http://schemas.microsoft.com/office/drawing/2010/main">
        <mc:Choice Requires="a14">
          <p:sp>
            <p:nvSpPr>
              <p:cNvPr id="17" name="TextBox 16"/>
              <p:cNvSpPr txBox="1"/>
              <p:nvPr/>
            </p:nvSpPr>
            <p:spPr>
              <a:xfrm>
                <a:off x="7623005" y="4415417"/>
                <a:ext cx="4485553" cy="652038"/>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r>
                        <a:rPr lang="mr-IN" b="0" i="1" smtClean="0">
                          <a:solidFill>
                            <a:schemeClr val="bg1">
                              <a:lumMod val="50000"/>
                            </a:schemeClr>
                          </a:solidFill>
                          <a:latin typeface="Cambria Math" charset="0"/>
                          <a:ea typeface="Times New Roman" charset="0"/>
                          <a:cs typeface="Times New Roman" charset="0"/>
                        </a:rPr>
                        <m:t>=</m:t>
                      </m:r>
                      <m:r>
                        <a:rPr lang="en-US" b="0" i="1">
                          <a:solidFill>
                            <a:schemeClr val="bg1">
                              <a:lumMod val="50000"/>
                            </a:schemeClr>
                          </a:solidFill>
                          <a:latin typeface="Cambria Math" charset="0"/>
                          <a:ea typeface="Times New Roman" charset="0"/>
                          <a:cs typeface="Times New Roman" charset="0"/>
                        </a:rPr>
                        <m:t>17.026 −7.767 </m:t>
                      </m:r>
                      <m:sSub>
                        <m:sSubPr>
                          <m:ctrlPr>
                            <a:rPr lang="en-US" i="1">
                              <a:solidFill>
                                <a:schemeClr val="bg1">
                                  <a:lumMod val="50000"/>
                                </a:schemeClr>
                              </a:solidFill>
                              <a:latin typeface="Cambria Math" panose="02040503050406030204" pitchFamily="18" charset="0"/>
                              <a:ea typeface="Times New Roman" charset="0"/>
                              <a:cs typeface="Times New Roman" charset="0"/>
                            </a:rPr>
                          </m:ctrlPr>
                        </m:sSubPr>
                        <m:e>
                          <m:r>
                            <a:rPr lang="en-US" b="0" i="1">
                              <a:solidFill>
                                <a:schemeClr val="bg1">
                                  <a:lumMod val="50000"/>
                                </a:schemeClr>
                              </a:solidFill>
                              <a:latin typeface="Cambria Math" charset="0"/>
                              <a:ea typeface="Times New Roman" charset="0"/>
                              <a:cs typeface="Times New Roman" charset="0"/>
                            </a:rPr>
                            <m:t>𝑒</m:t>
                          </m:r>
                        </m:e>
                        <m:sub>
                          <m:r>
                            <a:rPr lang="en-US" b="0" i="1">
                              <a:solidFill>
                                <a:schemeClr val="bg1">
                                  <a:lumMod val="50000"/>
                                </a:schemeClr>
                              </a:solidFill>
                              <a:latin typeface="Cambria Math" charset="0"/>
                              <a:ea typeface="Times New Roman" charset="0"/>
                              <a:cs typeface="Times New Roman" charset="0"/>
                            </a:rPr>
                            <m:t>𝑝</m:t>
                          </m:r>
                          <m:r>
                            <a:rPr lang="en-US" b="0" i="1">
                              <a:solidFill>
                                <a:schemeClr val="bg1">
                                  <a:lumMod val="50000"/>
                                </a:schemeClr>
                              </a:solidFill>
                              <a:latin typeface="Cambria Math" charset="0"/>
                              <a:ea typeface="Times New Roman" charset="0"/>
                              <a:cs typeface="Times New Roman" charset="0"/>
                            </a:rPr>
                            <m:t>,</m:t>
                          </m:r>
                          <m:r>
                            <a:rPr lang="en-US" b="0" i="1">
                              <a:solidFill>
                                <a:schemeClr val="bg1">
                                  <a:lumMod val="50000"/>
                                </a:schemeClr>
                              </a:solidFill>
                              <a:latin typeface="Cambria Math" charset="0"/>
                              <a:ea typeface="Times New Roman" charset="0"/>
                              <a:cs typeface="Times New Roman" charset="0"/>
                            </a:rPr>
                            <m:t>𝑛</m:t>
                          </m:r>
                        </m:sub>
                      </m:sSub>
                      <m:r>
                        <a:rPr lang="en-US" b="0" i="1">
                          <a:solidFill>
                            <a:schemeClr val="bg1">
                              <a:lumMod val="50000"/>
                            </a:schemeClr>
                          </a:solidFill>
                          <a:latin typeface="Cambria Math" charset="0"/>
                          <a:ea typeface="Times New Roman" charset="0"/>
                          <a:cs typeface="Times New Roman" charset="0"/>
                        </a:rPr>
                        <m:t> −0.46428</m:t>
                      </m:r>
                      <m:sSub>
                        <m:sSubPr>
                          <m:ctrlPr>
                            <a:rPr lang="en-US" i="1">
                              <a:solidFill>
                                <a:schemeClr val="bg1">
                                  <a:lumMod val="50000"/>
                                </a:schemeClr>
                              </a:solidFill>
                              <a:latin typeface="Cambria Math" panose="02040503050406030204" pitchFamily="18" charset="0"/>
                              <a:ea typeface="Times New Roman" charset="0"/>
                              <a:cs typeface="Times New Roman" charset="0"/>
                            </a:rPr>
                          </m:ctrlPr>
                        </m:sSubPr>
                        <m:e>
                          <m:r>
                            <a:rPr lang="en-US" b="0" i="1">
                              <a:solidFill>
                                <a:schemeClr val="bg1">
                                  <a:lumMod val="50000"/>
                                </a:schemeClr>
                              </a:solidFill>
                              <a:latin typeface="Cambria Math" charset="0"/>
                              <a:ea typeface="Times New Roman" charset="0"/>
                              <a:cs typeface="Times New Roman" charset="0"/>
                            </a:rPr>
                            <m:t>𝑒</m:t>
                          </m:r>
                        </m:e>
                        <m:sub>
                          <m:r>
                            <a:rPr lang="en-US" b="0" i="1">
                              <a:solidFill>
                                <a:schemeClr val="bg1">
                                  <a:lumMod val="50000"/>
                                </a:schemeClr>
                              </a:solidFill>
                              <a:latin typeface="Cambria Math" charset="0"/>
                              <a:ea typeface="Times New Roman" charset="0"/>
                              <a:cs typeface="Times New Roman" charset="0"/>
                            </a:rPr>
                            <m:t>𝑤</m:t>
                          </m:r>
                          <m:r>
                            <a:rPr lang="en-US" b="0" i="1">
                              <a:solidFill>
                                <a:schemeClr val="bg1">
                                  <a:lumMod val="50000"/>
                                </a:schemeClr>
                              </a:solidFill>
                              <a:latin typeface="Cambria Math" charset="0"/>
                              <a:ea typeface="Times New Roman" charset="0"/>
                              <a:cs typeface="Times New Roman" charset="0"/>
                            </a:rPr>
                            <m:t>,</m:t>
                          </m:r>
                          <m:r>
                            <a:rPr lang="en-US" b="0" i="1">
                              <a:solidFill>
                                <a:schemeClr val="bg1">
                                  <a:lumMod val="50000"/>
                                </a:schemeClr>
                              </a:solidFill>
                              <a:latin typeface="Cambria Math" charset="0"/>
                              <a:ea typeface="Times New Roman" charset="0"/>
                              <a:cs typeface="Times New Roman" charset="0"/>
                            </a:rPr>
                            <m:t>𝑛</m:t>
                          </m:r>
                        </m:sub>
                      </m:sSub>
                      <m:r>
                        <a:rPr lang="en-US" b="0" i="1">
                          <a:solidFill>
                            <a:schemeClr val="bg1">
                              <a:lumMod val="50000"/>
                            </a:schemeClr>
                          </a:solidFill>
                          <a:latin typeface="Cambria Math" charset="0"/>
                          <a:ea typeface="Times New Roman" charset="0"/>
                          <a:cs typeface="Times New Roman" charset="0"/>
                        </a:rPr>
                        <m:t>+</m:t>
                      </m:r>
                    </m:oMath>
                  </m:oMathPara>
                </a14:m>
                <a:br>
                  <a:rPr lang="en-US" i="1" dirty="0">
                    <a:solidFill>
                      <a:schemeClr val="bg1">
                        <a:lumMod val="50000"/>
                      </a:schemeClr>
                    </a:solidFill>
                    <a:latin typeface="Times New Roman" charset="0"/>
                    <a:ea typeface="Times New Roman" charset="0"/>
                    <a:cs typeface="Times New Roman" charset="0"/>
                  </a:rPr>
                </a:br>
                <a14:m>
                  <m:oMath xmlns:m="http://schemas.openxmlformats.org/officeDocument/2006/math">
                    <m:r>
                      <a:rPr lang="en-US" b="0" i="1">
                        <a:solidFill>
                          <a:schemeClr val="bg1">
                            <a:lumMod val="50000"/>
                          </a:schemeClr>
                        </a:solidFill>
                        <a:latin typeface="Cambria Math" charset="0"/>
                        <a:ea typeface="Times New Roman" charset="0"/>
                        <a:cs typeface="Times New Roman" charset="0"/>
                      </a:rPr>
                      <m:t>5.6644 </m:t>
                    </m:r>
                    <m:sSubSup>
                      <m:sSubSupPr>
                        <m:ctrlPr>
                          <a:rPr lang="en-US" i="1">
                            <a:solidFill>
                              <a:schemeClr val="bg1">
                                <a:lumMod val="50000"/>
                              </a:schemeClr>
                            </a:solidFill>
                            <a:latin typeface="Cambria Math" panose="02040503050406030204" pitchFamily="18" charset="0"/>
                            <a:ea typeface="Times New Roman" charset="0"/>
                            <a:cs typeface="Times New Roman" charset="0"/>
                          </a:rPr>
                        </m:ctrlPr>
                      </m:sSubSupPr>
                      <m:e>
                        <m:r>
                          <a:rPr lang="en-US" b="0" i="1">
                            <a:solidFill>
                              <a:schemeClr val="bg1">
                                <a:lumMod val="50000"/>
                              </a:schemeClr>
                            </a:solidFill>
                            <a:latin typeface="Cambria Math" charset="0"/>
                            <a:ea typeface="Times New Roman" charset="0"/>
                            <a:cs typeface="Times New Roman" charset="0"/>
                          </a:rPr>
                          <m:t>𝑒</m:t>
                        </m:r>
                      </m:e>
                      <m:sub>
                        <m:eqArr>
                          <m:eqArrPr>
                            <m:ctrlPr>
                              <a:rPr lang="en-US" i="1">
                                <a:solidFill>
                                  <a:schemeClr val="bg1">
                                    <a:lumMod val="50000"/>
                                  </a:schemeClr>
                                </a:solidFill>
                                <a:latin typeface="Cambria Math" panose="02040503050406030204" pitchFamily="18" charset="0"/>
                                <a:ea typeface="Times New Roman" charset="0"/>
                                <a:cs typeface="Times New Roman" charset="0"/>
                              </a:rPr>
                            </m:ctrlPr>
                          </m:eqArrPr>
                          <m:e>
                            <m:r>
                              <a:rPr lang="en-US" b="0" i="1">
                                <a:solidFill>
                                  <a:schemeClr val="bg1">
                                    <a:lumMod val="50000"/>
                                  </a:schemeClr>
                                </a:solidFill>
                                <a:latin typeface="Cambria Math" charset="0"/>
                                <a:ea typeface="Times New Roman" charset="0"/>
                                <a:cs typeface="Times New Roman" charset="0"/>
                              </a:rPr>
                              <m:t>𝑝</m:t>
                            </m:r>
                            <m:r>
                              <a:rPr lang="en-US" b="0" i="1">
                                <a:solidFill>
                                  <a:schemeClr val="bg1">
                                    <a:lumMod val="50000"/>
                                  </a:schemeClr>
                                </a:solidFill>
                                <a:latin typeface="Cambria Math" charset="0"/>
                                <a:ea typeface="Times New Roman" charset="0"/>
                                <a:cs typeface="Times New Roman" charset="0"/>
                              </a:rPr>
                              <m:t>,</m:t>
                            </m:r>
                            <m:r>
                              <a:rPr lang="en-US" b="0" i="1">
                                <a:solidFill>
                                  <a:schemeClr val="bg1">
                                    <a:lumMod val="50000"/>
                                  </a:schemeClr>
                                </a:solidFill>
                                <a:latin typeface="Cambria Math" charset="0"/>
                                <a:ea typeface="Times New Roman" charset="0"/>
                                <a:cs typeface="Times New Roman" charset="0"/>
                              </a:rPr>
                              <m:t>𝑛</m:t>
                            </m:r>
                            <m:r>
                              <a:rPr lang="en-US" b="0" i="1">
                                <a:solidFill>
                                  <a:schemeClr val="bg1">
                                    <a:lumMod val="50000"/>
                                  </a:schemeClr>
                                </a:solidFill>
                                <a:latin typeface="Cambria Math" charset="0"/>
                                <a:ea typeface="Times New Roman" charset="0"/>
                                <a:cs typeface="Times New Roman" charset="0"/>
                              </a:rPr>
                              <m:t> </m:t>
                            </m:r>
                          </m:e>
                          <m:e>
                            <m:r>
                              <a:rPr lang="en-US" b="0" i="1">
                                <a:solidFill>
                                  <a:schemeClr val="bg1">
                                    <a:lumMod val="50000"/>
                                  </a:schemeClr>
                                </a:solidFill>
                                <a:latin typeface="Cambria Math" charset="0"/>
                                <a:ea typeface="Times New Roman" charset="0"/>
                                <a:cs typeface="Times New Roman" charset="0"/>
                              </a:rPr>
                              <m:t>  </m:t>
                            </m:r>
                          </m:e>
                        </m:eqArr>
                      </m:sub>
                      <m:sup>
                        <m:r>
                          <a:rPr lang="en-US" b="0" i="1">
                            <a:solidFill>
                              <a:schemeClr val="bg1">
                                <a:lumMod val="50000"/>
                              </a:schemeClr>
                            </a:solidFill>
                            <a:latin typeface="Cambria Math" charset="0"/>
                            <a:ea typeface="Times New Roman" charset="0"/>
                            <a:cs typeface="Times New Roman" charset="0"/>
                          </a:rPr>
                          <m:t>2</m:t>
                        </m:r>
                      </m:sup>
                    </m:sSubSup>
                  </m:oMath>
                </a14:m>
                <a:r>
                  <a:rPr lang="en-US" dirty="0">
                    <a:solidFill>
                      <a:schemeClr val="bg1">
                        <a:lumMod val="50000"/>
                      </a:schemeClr>
                    </a:solidFill>
                    <a:latin typeface="Times New Roman" charset="0"/>
                    <a:ea typeface="Times New Roman" charset="0"/>
                    <a:cs typeface="Times New Roman" charset="0"/>
                  </a:rPr>
                  <a:t>+ 0.18379 </a:t>
                </a:r>
                <a14:m>
                  <m:oMath xmlns:m="http://schemas.openxmlformats.org/officeDocument/2006/math">
                    <m:sSub>
                      <m:sSubPr>
                        <m:ctrlPr>
                          <a:rPr lang="en-US" i="1">
                            <a:solidFill>
                              <a:schemeClr val="bg1">
                                <a:lumMod val="50000"/>
                              </a:schemeClr>
                            </a:solidFill>
                            <a:latin typeface="Cambria Math" panose="02040503050406030204" pitchFamily="18" charset="0"/>
                            <a:ea typeface="Times New Roman" charset="0"/>
                            <a:cs typeface="Times New Roman" charset="0"/>
                          </a:rPr>
                        </m:ctrlPr>
                      </m:sSubPr>
                      <m:e>
                        <m:r>
                          <a:rPr lang="en-US" b="0" i="1">
                            <a:solidFill>
                              <a:schemeClr val="bg1">
                                <a:lumMod val="50000"/>
                              </a:schemeClr>
                            </a:solidFill>
                            <a:latin typeface="Cambria Math" charset="0"/>
                            <a:ea typeface="Times New Roman" charset="0"/>
                            <a:cs typeface="Times New Roman" charset="0"/>
                          </a:rPr>
                          <m:t>𝑒</m:t>
                        </m:r>
                      </m:e>
                      <m:sub>
                        <m:r>
                          <a:rPr lang="en-US" b="0" i="1">
                            <a:solidFill>
                              <a:schemeClr val="bg1">
                                <a:lumMod val="50000"/>
                              </a:schemeClr>
                            </a:solidFill>
                            <a:latin typeface="Cambria Math" charset="0"/>
                            <a:ea typeface="Times New Roman" charset="0"/>
                            <a:cs typeface="Times New Roman" charset="0"/>
                          </a:rPr>
                          <m:t>𝑝</m:t>
                        </m:r>
                        <m:r>
                          <a:rPr lang="en-US" b="0" i="1">
                            <a:solidFill>
                              <a:schemeClr val="bg1">
                                <a:lumMod val="50000"/>
                              </a:schemeClr>
                            </a:solidFill>
                            <a:latin typeface="Cambria Math" charset="0"/>
                            <a:ea typeface="Times New Roman" charset="0"/>
                            <a:cs typeface="Times New Roman" charset="0"/>
                          </a:rPr>
                          <m:t>,</m:t>
                        </m:r>
                        <m:r>
                          <a:rPr lang="en-US" b="0" i="1">
                            <a:solidFill>
                              <a:schemeClr val="bg1">
                                <a:lumMod val="50000"/>
                              </a:schemeClr>
                            </a:solidFill>
                            <a:latin typeface="Cambria Math" charset="0"/>
                            <a:ea typeface="Times New Roman" charset="0"/>
                            <a:cs typeface="Times New Roman" charset="0"/>
                          </a:rPr>
                          <m:t>𝑛</m:t>
                        </m:r>
                      </m:sub>
                    </m:sSub>
                  </m:oMath>
                </a14:m>
                <a:r>
                  <a:rPr lang="en-US" dirty="0">
                    <a:solidFill>
                      <a:schemeClr val="bg1">
                        <a:lumMod val="50000"/>
                      </a:schemeClr>
                    </a:solidFill>
                    <a:latin typeface="Times New Roman" charset="0"/>
                    <a:ea typeface="Times New Roman" charset="0"/>
                    <a:cs typeface="Times New Roman" charset="0"/>
                  </a:rPr>
                  <a:t> </a:t>
                </a:r>
                <a14:m>
                  <m:oMath xmlns:m="http://schemas.openxmlformats.org/officeDocument/2006/math">
                    <m:sSub>
                      <m:sSubPr>
                        <m:ctrlPr>
                          <a:rPr lang="en-US" i="1">
                            <a:solidFill>
                              <a:schemeClr val="bg1">
                                <a:lumMod val="50000"/>
                              </a:schemeClr>
                            </a:solidFill>
                            <a:latin typeface="Cambria Math" panose="02040503050406030204" pitchFamily="18" charset="0"/>
                            <a:ea typeface="Times New Roman" charset="0"/>
                            <a:cs typeface="Times New Roman" charset="0"/>
                          </a:rPr>
                        </m:ctrlPr>
                      </m:sSubPr>
                      <m:e>
                        <m:r>
                          <a:rPr lang="en-US" b="0" i="1">
                            <a:solidFill>
                              <a:schemeClr val="bg1">
                                <a:lumMod val="50000"/>
                              </a:schemeClr>
                            </a:solidFill>
                            <a:latin typeface="Cambria Math" charset="0"/>
                            <a:ea typeface="Times New Roman" charset="0"/>
                            <a:cs typeface="Times New Roman" charset="0"/>
                          </a:rPr>
                          <m:t>𝑒</m:t>
                        </m:r>
                      </m:e>
                      <m:sub>
                        <m:r>
                          <a:rPr lang="en-US" b="0" i="1">
                            <a:solidFill>
                              <a:schemeClr val="bg1">
                                <a:lumMod val="50000"/>
                              </a:schemeClr>
                            </a:solidFill>
                            <a:latin typeface="Cambria Math" charset="0"/>
                            <a:ea typeface="Times New Roman" charset="0"/>
                            <a:cs typeface="Times New Roman" charset="0"/>
                          </a:rPr>
                          <m:t>𝑤</m:t>
                        </m:r>
                        <m:r>
                          <a:rPr lang="en-US" b="0" i="1">
                            <a:solidFill>
                              <a:schemeClr val="bg1">
                                <a:lumMod val="50000"/>
                              </a:schemeClr>
                            </a:solidFill>
                            <a:latin typeface="Cambria Math" charset="0"/>
                            <a:ea typeface="Times New Roman" charset="0"/>
                            <a:cs typeface="Times New Roman" charset="0"/>
                          </a:rPr>
                          <m:t>,</m:t>
                        </m:r>
                        <m:r>
                          <a:rPr lang="en-US" b="0" i="1">
                            <a:solidFill>
                              <a:schemeClr val="bg1">
                                <a:lumMod val="50000"/>
                              </a:schemeClr>
                            </a:solidFill>
                            <a:latin typeface="Cambria Math" charset="0"/>
                            <a:ea typeface="Times New Roman" charset="0"/>
                            <a:cs typeface="Times New Roman" charset="0"/>
                          </a:rPr>
                          <m:t>𝑛</m:t>
                        </m:r>
                      </m:sub>
                    </m:sSub>
                  </m:oMath>
                </a14:m>
                <a:r>
                  <a:rPr lang="en-US" dirty="0">
                    <a:solidFill>
                      <a:schemeClr val="bg1">
                        <a:lumMod val="50000"/>
                      </a:schemeClr>
                    </a:solidFill>
                    <a:latin typeface="Times New Roman" charset="0"/>
                    <a:ea typeface="Times New Roman" charset="0"/>
                    <a:cs typeface="Times New Roman" charset="0"/>
                  </a:rPr>
                  <a:t> + 0.20556 </a:t>
                </a:r>
                <a14:m>
                  <m:oMath xmlns:m="http://schemas.openxmlformats.org/officeDocument/2006/math">
                    <m:sSubSup>
                      <m:sSubSupPr>
                        <m:ctrlPr>
                          <a:rPr lang="en-US" i="1">
                            <a:solidFill>
                              <a:schemeClr val="bg1">
                                <a:lumMod val="50000"/>
                              </a:schemeClr>
                            </a:solidFill>
                            <a:latin typeface="Cambria Math" panose="02040503050406030204" pitchFamily="18" charset="0"/>
                            <a:ea typeface="Times New Roman" charset="0"/>
                            <a:cs typeface="Times New Roman" charset="0"/>
                          </a:rPr>
                        </m:ctrlPr>
                      </m:sSubSupPr>
                      <m:e>
                        <m:r>
                          <a:rPr lang="en-US" b="0" i="1">
                            <a:solidFill>
                              <a:schemeClr val="bg1">
                                <a:lumMod val="50000"/>
                              </a:schemeClr>
                            </a:solidFill>
                            <a:latin typeface="Cambria Math" charset="0"/>
                            <a:ea typeface="Times New Roman" charset="0"/>
                            <a:cs typeface="Times New Roman" charset="0"/>
                          </a:rPr>
                          <m:t>𝑒</m:t>
                        </m:r>
                      </m:e>
                      <m:sub>
                        <m:eqArr>
                          <m:eqArrPr>
                            <m:ctrlPr>
                              <a:rPr lang="en-US" i="1">
                                <a:solidFill>
                                  <a:schemeClr val="bg1">
                                    <a:lumMod val="50000"/>
                                  </a:schemeClr>
                                </a:solidFill>
                                <a:latin typeface="Cambria Math" panose="02040503050406030204" pitchFamily="18" charset="0"/>
                                <a:ea typeface="Times New Roman" charset="0"/>
                                <a:cs typeface="Times New Roman" charset="0"/>
                              </a:rPr>
                            </m:ctrlPr>
                          </m:eqArrPr>
                          <m:e>
                            <m:r>
                              <a:rPr lang="en-US" b="0" i="1">
                                <a:solidFill>
                                  <a:schemeClr val="bg1">
                                    <a:lumMod val="50000"/>
                                  </a:schemeClr>
                                </a:solidFill>
                                <a:latin typeface="Cambria Math" charset="0"/>
                                <a:ea typeface="Times New Roman" charset="0"/>
                                <a:cs typeface="Times New Roman" charset="0"/>
                              </a:rPr>
                              <m:t>𝑤</m:t>
                            </m:r>
                            <m:r>
                              <a:rPr lang="en-US" b="0" i="1">
                                <a:solidFill>
                                  <a:schemeClr val="bg1">
                                    <a:lumMod val="50000"/>
                                  </a:schemeClr>
                                </a:solidFill>
                                <a:latin typeface="Cambria Math" charset="0"/>
                                <a:ea typeface="Times New Roman" charset="0"/>
                                <a:cs typeface="Times New Roman" charset="0"/>
                              </a:rPr>
                              <m:t>,</m:t>
                            </m:r>
                            <m:r>
                              <a:rPr lang="en-US" b="0" i="1">
                                <a:solidFill>
                                  <a:schemeClr val="bg1">
                                    <a:lumMod val="50000"/>
                                  </a:schemeClr>
                                </a:solidFill>
                                <a:latin typeface="Cambria Math" charset="0"/>
                                <a:ea typeface="Times New Roman" charset="0"/>
                                <a:cs typeface="Times New Roman" charset="0"/>
                              </a:rPr>
                              <m:t>𝑛</m:t>
                            </m:r>
                            <m:r>
                              <a:rPr lang="en-US" b="0" i="1">
                                <a:solidFill>
                                  <a:schemeClr val="bg1">
                                    <a:lumMod val="50000"/>
                                  </a:schemeClr>
                                </a:solidFill>
                                <a:latin typeface="Cambria Math" charset="0"/>
                                <a:ea typeface="Times New Roman" charset="0"/>
                                <a:cs typeface="Times New Roman" charset="0"/>
                              </a:rPr>
                              <m:t> </m:t>
                            </m:r>
                          </m:e>
                          <m:e>
                            <m:r>
                              <a:rPr lang="en-US" b="0" i="1">
                                <a:solidFill>
                                  <a:schemeClr val="bg1">
                                    <a:lumMod val="50000"/>
                                  </a:schemeClr>
                                </a:solidFill>
                                <a:latin typeface="Cambria Math" charset="0"/>
                                <a:ea typeface="Times New Roman" charset="0"/>
                                <a:cs typeface="Times New Roman" charset="0"/>
                              </a:rPr>
                              <m:t>  </m:t>
                            </m:r>
                          </m:e>
                        </m:eqArr>
                      </m:sub>
                      <m:sup>
                        <m:r>
                          <a:rPr lang="en-US" b="0" i="1">
                            <a:solidFill>
                              <a:schemeClr val="bg1">
                                <a:lumMod val="50000"/>
                              </a:schemeClr>
                            </a:solidFill>
                            <a:latin typeface="Cambria Math" charset="0"/>
                            <a:ea typeface="Times New Roman" charset="0"/>
                            <a:cs typeface="Times New Roman" charset="0"/>
                          </a:rPr>
                          <m:t>2</m:t>
                        </m:r>
                      </m:sup>
                    </m:sSubSup>
                  </m:oMath>
                </a14:m>
                <a:r>
                  <a:rPr lang="en-US" dirty="0">
                    <a:solidFill>
                      <a:schemeClr val="bg1">
                        <a:lumMod val="50000"/>
                      </a:schemeClr>
                    </a:solidFill>
                    <a:latin typeface="Times New Roman" charset="0"/>
                    <a:ea typeface="Times New Roman" charset="0"/>
                    <a:cs typeface="Times New Roman" charset="0"/>
                  </a:rPr>
                  <a:t> </a:t>
                </a:r>
              </a:p>
            </p:txBody>
          </p:sp>
        </mc:Choice>
        <mc:Fallback xmlns="">
          <p:sp>
            <p:nvSpPr>
              <p:cNvPr id="17" name="TextBox 16"/>
              <p:cNvSpPr txBox="1">
                <a:spLocks noRot="1" noChangeAspect="1" noMove="1" noResize="1" noEditPoints="1" noAdjustHandles="1" noChangeArrowheads="1" noChangeShapeType="1" noTextEdit="1"/>
              </p:cNvSpPr>
              <p:nvPr/>
            </p:nvSpPr>
            <p:spPr>
              <a:xfrm>
                <a:off x="7623005" y="4415417"/>
                <a:ext cx="4485553" cy="652038"/>
              </a:xfrm>
              <a:prstGeom prst="rect">
                <a:avLst/>
              </a:prstGeom>
              <a:blipFill rotWithShape="0">
                <a:blip r:embed="rId3"/>
                <a:stretch>
                  <a:fillRect l="-1902" t="-60748" r="-679" b="-68224"/>
                </a:stretch>
              </a:blipFill>
            </p:spPr>
            <p:txBody>
              <a:bodyPr/>
              <a:lstStyle/>
              <a:p>
                <a:r>
                  <a:rPr lang="en-US">
                    <a:noFill/>
                  </a:rPr>
                  <a:t> </a:t>
                </a:r>
              </a:p>
            </p:txBody>
          </p:sp>
        </mc:Fallback>
      </mc:AlternateContent>
      <p:graphicFrame>
        <p:nvGraphicFramePr>
          <p:cNvPr id="34" name="Content Placeholder 3"/>
          <p:cNvGraphicFramePr>
            <a:graphicFrameLocks/>
          </p:cNvGraphicFramePr>
          <p:nvPr>
            <p:extLst>
              <p:ext uri="{D42A27DB-BD31-4B8C-83A1-F6EECF244321}">
                <p14:modId xmlns:p14="http://schemas.microsoft.com/office/powerpoint/2010/main" val="1419145900"/>
              </p:ext>
            </p:extLst>
          </p:nvPr>
        </p:nvGraphicFramePr>
        <p:xfrm>
          <a:off x="94649" y="4818195"/>
          <a:ext cx="7330478" cy="1469620"/>
        </p:xfrm>
        <a:graphic>
          <a:graphicData uri="http://schemas.openxmlformats.org/drawingml/2006/table">
            <a:tbl>
              <a:tblPr firstRow="1" bandRow="1">
                <a:tableStyleId>{D7AC3CCA-C797-4891-BE02-D94E43425B78}</a:tableStyleId>
              </a:tblPr>
              <a:tblGrid>
                <a:gridCol w="675497">
                  <a:extLst>
                    <a:ext uri="{9D8B030D-6E8A-4147-A177-3AD203B41FA5}">
                      <a16:colId xmlns:a16="http://schemas.microsoft.com/office/drawing/2014/main" val="20000"/>
                    </a:ext>
                  </a:extLst>
                </a:gridCol>
                <a:gridCol w="1495743">
                  <a:extLst>
                    <a:ext uri="{9D8B030D-6E8A-4147-A177-3AD203B41FA5}">
                      <a16:colId xmlns:a16="http://schemas.microsoft.com/office/drawing/2014/main" val="20001"/>
                    </a:ext>
                  </a:extLst>
                </a:gridCol>
                <a:gridCol w="1463576">
                  <a:extLst>
                    <a:ext uri="{9D8B030D-6E8A-4147-A177-3AD203B41FA5}">
                      <a16:colId xmlns:a16="http://schemas.microsoft.com/office/drawing/2014/main" val="20002"/>
                    </a:ext>
                  </a:extLst>
                </a:gridCol>
                <a:gridCol w="1495678">
                  <a:extLst>
                    <a:ext uri="{9D8B030D-6E8A-4147-A177-3AD203B41FA5}">
                      <a16:colId xmlns:a16="http://schemas.microsoft.com/office/drawing/2014/main" val="20003"/>
                    </a:ext>
                  </a:extLst>
                </a:gridCol>
                <a:gridCol w="2199984">
                  <a:extLst>
                    <a:ext uri="{9D8B030D-6E8A-4147-A177-3AD203B41FA5}">
                      <a16:colId xmlns:a16="http://schemas.microsoft.com/office/drawing/2014/main" val="20004"/>
                    </a:ext>
                  </a:extLst>
                </a:gridCol>
              </a:tblGrid>
              <a:tr h="591045">
                <a:tc>
                  <a:txBody>
                    <a:bodyPr/>
                    <a:lstStyle/>
                    <a:p>
                      <a:r>
                        <a:rPr lang="en-US" sz="1600" b="0" i="0" dirty="0">
                          <a:solidFill>
                            <a:schemeClr val="tx1">
                              <a:lumMod val="85000"/>
                              <a:lumOff val="15000"/>
                            </a:schemeClr>
                          </a:solidFill>
                          <a:latin typeface="Arial" charset="0"/>
                        </a:rPr>
                        <a:t>Case #</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0" i="0" dirty="0">
                          <a:solidFill>
                            <a:schemeClr val="tx1">
                              <a:lumMod val="85000"/>
                              <a:lumOff val="15000"/>
                            </a:schemeClr>
                          </a:solidFill>
                          <a:latin typeface="Arial" charset="0"/>
                        </a:rPr>
                        <a:t>Input1</a:t>
                      </a:r>
                    </a:p>
                    <a:p>
                      <a:r>
                        <a:rPr lang="en-US" sz="1600" b="0" i="0" dirty="0">
                          <a:solidFill>
                            <a:schemeClr val="tx1">
                              <a:lumMod val="85000"/>
                              <a:lumOff val="15000"/>
                            </a:schemeClr>
                          </a:solidFill>
                          <a:latin typeface="Arial" charset="0"/>
                        </a:rPr>
                        <a:t>e </a:t>
                      </a:r>
                      <a:r>
                        <a:rPr lang="en-US" sz="1600" b="0" i="0" baseline="-25000" dirty="0" err="1">
                          <a:solidFill>
                            <a:schemeClr val="tx1">
                              <a:lumMod val="85000"/>
                              <a:lumOff val="15000"/>
                            </a:schemeClr>
                          </a:solidFill>
                          <a:latin typeface="Arial" charset="0"/>
                        </a:rPr>
                        <a:t>p,n</a:t>
                      </a:r>
                      <a:r>
                        <a:rPr lang="en-US" sz="1600" b="0" i="0" dirty="0">
                          <a:solidFill>
                            <a:schemeClr val="tx1">
                              <a:lumMod val="85000"/>
                              <a:lumOff val="15000"/>
                            </a:schemeClr>
                          </a:solidFill>
                          <a:latin typeface="Arial" charset="0"/>
                        </a:rPr>
                        <a:t> </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0" i="0" dirty="0">
                          <a:solidFill>
                            <a:schemeClr val="tx1">
                              <a:lumMod val="85000"/>
                              <a:lumOff val="15000"/>
                            </a:schemeClr>
                          </a:solidFill>
                          <a:latin typeface="Arial" charset="0"/>
                        </a:rPr>
                        <a:t>Input 2</a:t>
                      </a:r>
                    </a:p>
                    <a:p>
                      <a:r>
                        <a:rPr lang="en-US" sz="1600" b="0" i="0" dirty="0">
                          <a:solidFill>
                            <a:schemeClr val="tx1">
                              <a:lumMod val="85000"/>
                              <a:lumOff val="15000"/>
                            </a:schemeClr>
                          </a:solidFill>
                          <a:latin typeface="Arial" charset="0"/>
                        </a:rPr>
                        <a:t>e </a:t>
                      </a:r>
                      <a:r>
                        <a:rPr lang="en-US" sz="1600" b="0" i="0" baseline="-25000" dirty="0" err="1">
                          <a:solidFill>
                            <a:schemeClr val="tx1">
                              <a:lumMod val="85000"/>
                              <a:lumOff val="15000"/>
                            </a:schemeClr>
                          </a:solidFill>
                          <a:latin typeface="Arial" charset="0"/>
                        </a:rPr>
                        <a:t>w,n</a:t>
                      </a:r>
                      <a:r>
                        <a:rPr lang="en-US" sz="1600" b="0" i="0" dirty="0">
                          <a:solidFill>
                            <a:schemeClr val="tx1">
                              <a:lumMod val="85000"/>
                              <a:lumOff val="15000"/>
                            </a:schemeClr>
                          </a:solidFill>
                          <a:latin typeface="Arial" charset="0"/>
                        </a:rPr>
                        <a:t>  </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0" i="0" dirty="0">
                          <a:solidFill>
                            <a:schemeClr val="tx1">
                              <a:lumMod val="85000"/>
                              <a:lumOff val="15000"/>
                            </a:schemeClr>
                          </a:solidFill>
                          <a:latin typeface="Arial" charset="0"/>
                        </a:rPr>
                        <a:t>Bed height</a:t>
                      </a:r>
                    </a:p>
                    <a:p>
                      <a:r>
                        <a:rPr lang="en-US" sz="1600" b="0" i="0" dirty="0">
                          <a:solidFill>
                            <a:schemeClr val="tx1">
                              <a:lumMod val="85000"/>
                              <a:lumOff val="15000"/>
                            </a:schemeClr>
                          </a:solidFill>
                          <a:latin typeface="Arial" charset="0"/>
                        </a:rPr>
                        <a:t>Sample mean</a:t>
                      </a:r>
                      <a:r>
                        <a:rPr lang="en-US" sz="1600" b="0" i="0" baseline="0" dirty="0">
                          <a:solidFill>
                            <a:schemeClr val="tx1">
                              <a:lumMod val="85000"/>
                              <a:lumOff val="15000"/>
                            </a:schemeClr>
                          </a:solidFill>
                          <a:latin typeface="Arial" charset="0"/>
                        </a:rPr>
                        <a:t> </a:t>
                      </a:r>
                      <a:endParaRPr lang="en-US" sz="1600" b="0" i="0" dirty="0">
                        <a:solidFill>
                          <a:schemeClr val="tx1">
                            <a:lumMod val="85000"/>
                            <a:lumOff val="15000"/>
                          </a:schemeClr>
                        </a:solidFill>
                        <a:latin typeface="Arial"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0" i="0" dirty="0">
                          <a:solidFill>
                            <a:schemeClr val="tx1">
                              <a:lumMod val="85000"/>
                              <a:lumOff val="15000"/>
                            </a:schemeClr>
                          </a:solidFill>
                          <a:latin typeface="Arial" charset="0"/>
                        </a:rPr>
                        <a:t>Bed height</a:t>
                      </a:r>
                    </a:p>
                    <a:p>
                      <a:r>
                        <a:rPr lang="en-US" sz="1600" b="0" i="0" dirty="0">
                          <a:solidFill>
                            <a:schemeClr val="tx1">
                              <a:lumMod val="85000"/>
                              <a:lumOff val="15000"/>
                            </a:schemeClr>
                          </a:solidFill>
                          <a:latin typeface="Arial" charset="0"/>
                        </a:rPr>
                        <a:t>Sample</a:t>
                      </a:r>
                      <a:r>
                        <a:rPr lang="en-US" sz="1600" b="0" i="0" baseline="0" dirty="0">
                          <a:solidFill>
                            <a:schemeClr val="tx1">
                              <a:lumMod val="85000"/>
                              <a:lumOff val="15000"/>
                            </a:schemeClr>
                          </a:solidFill>
                          <a:latin typeface="Arial" charset="0"/>
                        </a:rPr>
                        <a:t> </a:t>
                      </a:r>
                      <a:r>
                        <a:rPr lang="en-US" sz="1600" b="0" i="0" baseline="0" dirty="0" err="1">
                          <a:solidFill>
                            <a:schemeClr val="tx1">
                              <a:lumMod val="85000"/>
                              <a:lumOff val="15000"/>
                            </a:schemeClr>
                          </a:solidFill>
                          <a:latin typeface="Arial" charset="0"/>
                        </a:rPr>
                        <a:t>Std</a:t>
                      </a:r>
                      <a:r>
                        <a:rPr lang="en-US" sz="1600" b="0" i="0" baseline="0" dirty="0">
                          <a:solidFill>
                            <a:schemeClr val="tx1">
                              <a:lumMod val="85000"/>
                              <a:lumOff val="15000"/>
                            </a:schemeClr>
                          </a:solidFill>
                          <a:latin typeface="Arial" charset="0"/>
                        </a:rPr>
                        <a:t> deviation</a:t>
                      </a:r>
                      <a:endParaRPr lang="en-US" sz="1600" b="0" i="0" dirty="0">
                        <a:solidFill>
                          <a:schemeClr val="tx1">
                            <a:lumMod val="85000"/>
                            <a:lumOff val="15000"/>
                          </a:schemeClr>
                        </a:solidFill>
                        <a:latin typeface="Arial" charset="0"/>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404348">
                <a:tc>
                  <a:txBody>
                    <a:bodyPr/>
                    <a:lstStyle/>
                    <a:p>
                      <a:r>
                        <a:rPr lang="en-US" sz="1600" b="0" i="0" dirty="0">
                          <a:solidFill>
                            <a:schemeClr val="tx1">
                              <a:lumMod val="85000"/>
                              <a:lumOff val="15000"/>
                            </a:schemeClr>
                          </a:solidFill>
                          <a:latin typeface="Arial" charset="0"/>
                        </a:rPr>
                        <a:t>1</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0" i="0" dirty="0">
                          <a:solidFill>
                            <a:schemeClr val="tx1">
                              <a:lumMod val="85000"/>
                              <a:lumOff val="15000"/>
                            </a:schemeClr>
                          </a:solidFill>
                          <a:latin typeface="Arial" charset="0"/>
                        </a:rPr>
                        <a:t>N(0.8,0.1)</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i="0" dirty="0">
                          <a:solidFill>
                            <a:schemeClr val="tx1">
                              <a:lumMod val="85000"/>
                              <a:lumOff val="15000"/>
                            </a:schemeClr>
                          </a:solidFill>
                          <a:latin typeface="Arial" charset="0"/>
                        </a:rPr>
                        <a:t>N(0.8,0.1)</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0" i="0" dirty="0">
                          <a:solidFill>
                            <a:schemeClr val="tx1">
                              <a:lumMod val="85000"/>
                              <a:lumOff val="15000"/>
                            </a:schemeClr>
                          </a:solidFill>
                          <a:latin typeface="Arial" charset="0"/>
                        </a:rPr>
                        <a:t>14.371</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0" i="0" dirty="0">
                          <a:solidFill>
                            <a:schemeClr val="tx1">
                              <a:lumMod val="85000"/>
                              <a:lumOff val="15000"/>
                            </a:schemeClr>
                          </a:solidFill>
                          <a:latin typeface="Arial" charset="0"/>
                        </a:rPr>
                        <a:t>1.7e-1</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74227">
                <a:tc>
                  <a:txBody>
                    <a:bodyPr/>
                    <a:lstStyle/>
                    <a:p>
                      <a:r>
                        <a:rPr lang="en-US" sz="1600" b="0" i="0" dirty="0">
                          <a:solidFill>
                            <a:schemeClr val="tx1">
                              <a:lumMod val="85000"/>
                              <a:lumOff val="15000"/>
                            </a:schemeClr>
                          </a:solidFill>
                          <a:latin typeface="Arial" charset="0"/>
                        </a:rPr>
                        <a:t>2</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0" i="0" dirty="0">
                          <a:solidFill>
                            <a:schemeClr val="tx1">
                              <a:lumMod val="85000"/>
                              <a:lumOff val="15000"/>
                            </a:schemeClr>
                          </a:solidFill>
                          <a:latin typeface="Arial" charset="0"/>
                        </a:rPr>
                        <a:t>N(0.8,0.1)</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0" i="0" dirty="0">
                          <a:solidFill>
                            <a:schemeClr val="tx1">
                              <a:lumMod val="85000"/>
                              <a:lumOff val="15000"/>
                            </a:schemeClr>
                          </a:solidFill>
                          <a:latin typeface="Arial" charset="0"/>
                        </a:rPr>
                        <a:t>N(0.8,0.05)</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0" i="0" dirty="0">
                          <a:solidFill>
                            <a:schemeClr val="tx1">
                              <a:lumMod val="85000"/>
                              <a:lumOff val="15000"/>
                            </a:schemeClr>
                          </a:solidFill>
                          <a:latin typeface="Arial" charset="0"/>
                        </a:rPr>
                        <a:t>14.367</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0" i="0" dirty="0">
                          <a:solidFill>
                            <a:schemeClr val="tx1">
                              <a:lumMod val="85000"/>
                              <a:lumOff val="15000"/>
                            </a:schemeClr>
                          </a:solidFill>
                          <a:latin typeface="Arial" charset="0"/>
                        </a:rPr>
                        <a:t>1.5e-1</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bl>
          </a:graphicData>
        </a:graphic>
      </p:graphicFrame>
      <p:sp>
        <p:nvSpPr>
          <p:cNvPr id="13" name="Title 1"/>
          <p:cNvSpPr txBox="1">
            <a:spLocks/>
          </p:cNvSpPr>
          <p:nvPr/>
        </p:nvSpPr>
        <p:spPr>
          <a:xfrm>
            <a:off x="0" y="3864324"/>
            <a:ext cx="5747657" cy="702602"/>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070C0"/>
                </a:solidFill>
              </a:rPr>
              <a:t>UQ results with PSUADE</a:t>
            </a:r>
          </a:p>
        </p:txBody>
      </p:sp>
      <p:sp>
        <p:nvSpPr>
          <p:cNvPr id="22" name="Title 13"/>
          <p:cNvSpPr txBox="1">
            <a:spLocks/>
          </p:cNvSpPr>
          <p:nvPr/>
        </p:nvSpPr>
        <p:spPr>
          <a:xfrm>
            <a:off x="-69798" y="4406073"/>
            <a:ext cx="6041812" cy="503303"/>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latin typeface="Times" charset="0"/>
              </a:rPr>
              <a:t>MCS with 100,000 samples</a:t>
            </a:r>
            <a:endParaRPr lang="en-US" sz="2400" dirty="0"/>
          </a:p>
        </p:txBody>
      </p:sp>
      <p:sp>
        <p:nvSpPr>
          <p:cNvPr id="23" name="Title 1"/>
          <p:cNvSpPr txBox="1">
            <a:spLocks/>
          </p:cNvSpPr>
          <p:nvPr/>
        </p:nvSpPr>
        <p:spPr>
          <a:xfrm>
            <a:off x="0" y="778032"/>
            <a:ext cx="10515600" cy="1325563"/>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070C0"/>
                </a:solidFill>
              </a:rPr>
              <a:t>UQ results with Dakota</a:t>
            </a:r>
          </a:p>
        </p:txBody>
      </p:sp>
      <p:sp>
        <p:nvSpPr>
          <p:cNvPr id="15" name="Title 1"/>
          <p:cNvSpPr txBox="1">
            <a:spLocks/>
          </p:cNvSpPr>
          <p:nvPr/>
        </p:nvSpPr>
        <p:spPr>
          <a:xfrm>
            <a:off x="7536938" y="2031814"/>
            <a:ext cx="5921115" cy="1325563"/>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FF0000"/>
                </a:solidFill>
              </a:rPr>
              <a:t>Flow in the fluidized bed </a:t>
            </a:r>
          </a:p>
        </p:txBody>
      </p:sp>
      <p:sp>
        <p:nvSpPr>
          <p:cNvPr id="19" name="TextBox 18"/>
          <p:cNvSpPr txBox="1"/>
          <p:nvPr/>
        </p:nvSpPr>
        <p:spPr>
          <a:xfrm>
            <a:off x="7591106" y="5146914"/>
            <a:ext cx="4214383" cy="400110"/>
          </a:xfrm>
          <a:prstGeom prst="rect">
            <a:avLst/>
          </a:prstGeom>
          <a:noFill/>
        </p:spPr>
        <p:txBody>
          <a:bodyPr wrap="square" rtlCol="0">
            <a:spAutoFit/>
          </a:bodyPr>
          <a:lstStyle/>
          <a:p>
            <a:r>
              <a:rPr lang="en-US" sz="2000" dirty="0">
                <a:solidFill>
                  <a:schemeClr val="bg1">
                    <a:lumMod val="50000"/>
                  </a:schemeClr>
                </a:solidFill>
              </a:rPr>
              <a:t>Surrogate model</a:t>
            </a:r>
          </a:p>
        </p:txBody>
      </p:sp>
      <p:graphicFrame>
        <p:nvGraphicFramePr>
          <p:cNvPr id="20" name="Content Placeholder 3">
            <a:extLst>
              <a:ext uri="{FF2B5EF4-FFF2-40B4-BE49-F238E27FC236}">
                <a16:creationId xmlns:a16="http://schemas.microsoft.com/office/drawing/2014/main" id="{3553A04C-33DE-4F5F-B274-24A8D1E4C147}"/>
              </a:ext>
            </a:extLst>
          </p:cNvPr>
          <p:cNvGraphicFramePr>
            <a:graphicFrameLocks/>
          </p:cNvGraphicFramePr>
          <p:nvPr>
            <p:extLst>
              <p:ext uri="{D42A27DB-BD31-4B8C-83A1-F6EECF244321}">
                <p14:modId xmlns:p14="http://schemas.microsoft.com/office/powerpoint/2010/main" val="3443377239"/>
              </p:ext>
            </p:extLst>
          </p:nvPr>
        </p:nvGraphicFramePr>
        <p:xfrm>
          <a:off x="124075" y="2074993"/>
          <a:ext cx="7169028" cy="1456210"/>
        </p:xfrm>
        <a:graphic>
          <a:graphicData uri="http://schemas.openxmlformats.org/drawingml/2006/table">
            <a:tbl>
              <a:tblPr firstRow="1" bandRow="1">
                <a:tableStyleId>{69CF1AB2-1976-4502-BF36-3FF5EA218861}</a:tableStyleId>
              </a:tblPr>
              <a:tblGrid>
                <a:gridCol w="724898">
                  <a:extLst>
                    <a:ext uri="{9D8B030D-6E8A-4147-A177-3AD203B41FA5}">
                      <a16:colId xmlns:a16="http://schemas.microsoft.com/office/drawing/2014/main" val="20000"/>
                    </a:ext>
                  </a:extLst>
                </a:gridCol>
                <a:gridCol w="1338943">
                  <a:extLst>
                    <a:ext uri="{9D8B030D-6E8A-4147-A177-3AD203B41FA5}">
                      <a16:colId xmlns:a16="http://schemas.microsoft.com/office/drawing/2014/main" val="20001"/>
                    </a:ext>
                  </a:extLst>
                </a:gridCol>
                <a:gridCol w="1338943">
                  <a:extLst>
                    <a:ext uri="{9D8B030D-6E8A-4147-A177-3AD203B41FA5}">
                      <a16:colId xmlns:a16="http://schemas.microsoft.com/office/drawing/2014/main" val="20002"/>
                    </a:ext>
                  </a:extLst>
                </a:gridCol>
                <a:gridCol w="1567543">
                  <a:extLst>
                    <a:ext uri="{9D8B030D-6E8A-4147-A177-3AD203B41FA5}">
                      <a16:colId xmlns:a16="http://schemas.microsoft.com/office/drawing/2014/main" val="20003"/>
                    </a:ext>
                  </a:extLst>
                </a:gridCol>
                <a:gridCol w="2198701">
                  <a:extLst>
                    <a:ext uri="{9D8B030D-6E8A-4147-A177-3AD203B41FA5}">
                      <a16:colId xmlns:a16="http://schemas.microsoft.com/office/drawing/2014/main" val="20004"/>
                    </a:ext>
                  </a:extLst>
                </a:gridCol>
              </a:tblGrid>
              <a:tr h="291500">
                <a:tc>
                  <a:txBody>
                    <a:bodyPr/>
                    <a:lstStyle/>
                    <a:p>
                      <a:r>
                        <a:rPr lang="en-US" sz="1600" b="0" i="0" dirty="0">
                          <a:latin typeface="Arial" charset="0"/>
                        </a:rPr>
                        <a:t>Case #</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60000"/>
                        <a:lumOff val="40000"/>
                      </a:schemeClr>
                    </a:solidFill>
                  </a:tcPr>
                </a:tc>
                <a:tc>
                  <a:txBody>
                    <a:bodyPr/>
                    <a:lstStyle/>
                    <a:p>
                      <a:r>
                        <a:rPr lang="en-US" sz="1600" b="0" i="0" dirty="0">
                          <a:latin typeface="Arial" charset="0"/>
                        </a:rPr>
                        <a:t>Input1</a:t>
                      </a:r>
                    </a:p>
                    <a:p>
                      <a:r>
                        <a:rPr lang="en-US" sz="1600" b="0" i="0" dirty="0">
                          <a:latin typeface="Arial" charset="0"/>
                        </a:rPr>
                        <a:t>e </a:t>
                      </a:r>
                      <a:r>
                        <a:rPr lang="en-US" sz="1600" b="0" i="0" baseline="-25000" dirty="0" err="1">
                          <a:latin typeface="Arial" charset="0"/>
                        </a:rPr>
                        <a:t>p,n</a:t>
                      </a:r>
                      <a:r>
                        <a:rPr lang="en-US" sz="1600" b="0" i="0" dirty="0">
                          <a:latin typeface="Arial" charset="0"/>
                        </a:rPr>
                        <a:t> </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60000"/>
                        <a:lumOff val="40000"/>
                      </a:schemeClr>
                    </a:solidFill>
                  </a:tcPr>
                </a:tc>
                <a:tc>
                  <a:txBody>
                    <a:bodyPr/>
                    <a:lstStyle/>
                    <a:p>
                      <a:r>
                        <a:rPr lang="en-US" sz="1600" b="0" i="0" dirty="0">
                          <a:latin typeface="Arial" charset="0"/>
                        </a:rPr>
                        <a:t>Input 2</a:t>
                      </a:r>
                    </a:p>
                    <a:p>
                      <a:r>
                        <a:rPr lang="en-US" sz="1600" b="0" i="0" dirty="0">
                          <a:latin typeface="Arial" charset="0"/>
                        </a:rPr>
                        <a:t>e </a:t>
                      </a:r>
                      <a:r>
                        <a:rPr lang="en-US" sz="1600" b="0" i="0" baseline="-25000" dirty="0" err="1">
                          <a:latin typeface="Arial" charset="0"/>
                        </a:rPr>
                        <a:t>w,n</a:t>
                      </a:r>
                      <a:r>
                        <a:rPr lang="en-US" sz="1600" b="0" i="0" dirty="0">
                          <a:latin typeface="Arial" charset="0"/>
                        </a:rPr>
                        <a:t>  </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60000"/>
                        <a:lumOff val="40000"/>
                      </a:schemeClr>
                    </a:solidFill>
                  </a:tcPr>
                </a:tc>
                <a:tc>
                  <a:txBody>
                    <a:bodyPr/>
                    <a:lstStyle/>
                    <a:p>
                      <a:r>
                        <a:rPr lang="en-US" sz="1600" b="0" i="0" dirty="0">
                          <a:latin typeface="Arial" charset="0"/>
                        </a:rPr>
                        <a:t>Bed height</a:t>
                      </a:r>
                    </a:p>
                    <a:p>
                      <a:r>
                        <a:rPr lang="en-US" sz="1600" b="0" i="0" dirty="0">
                          <a:latin typeface="Arial" charset="0"/>
                        </a:rPr>
                        <a:t>Sample mean</a:t>
                      </a:r>
                      <a:r>
                        <a:rPr lang="en-US" sz="1600" b="0" i="0" baseline="0" dirty="0">
                          <a:latin typeface="Arial" charset="0"/>
                        </a:rPr>
                        <a:t> </a:t>
                      </a:r>
                      <a:endParaRPr lang="en-US" sz="1600" b="0" i="0" dirty="0">
                        <a:latin typeface="Arial"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60000"/>
                        <a:lumOff val="40000"/>
                      </a:schemeClr>
                    </a:solidFill>
                  </a:tcPr>
                </a:tc>
                <a:tc>
                  <a:txBody>
                    <a:bodyPr/>
                    <a:lstStyle/>
                    <a:p>
                      <a:r>
                        <a:rPr lang="en-US" sz="1600" b="0" i="0" dirty="0">
                          <a:latin typeface="Arial" charset="0"/>
                        </a:rPr>
                        <a:t>Bed height</a:t>
                      </a:r>
                    </a:p>
                    <a:p>
                      <a:r>
                        <a:rPr lang="en-US" sz="1600" b="0" i="0" dirty="0">
                          <a:latin typeface="Arial" charset="0"/>
                        </a:rPr>
                        <a:t>Sample</a:t>
                      </a:r>
                      <a:r>
                        <a:rPr lang="en-US" sz="1600" b="0" i="0" baseline="0" dirty="0">
                          <a:latin typeface="Arial" charset="0"/>
                        </a:rPr>
                        <a:t> </a:t>
                      </a:r>
                      <a:r>
                        <a:rPr lang="en-US" sz="1600" b="0" i="0" baseline="0" dirty="0" err="1">
                          <a:latin typeface="Arial" charset="0"/>
                        </a:rPr>
                        <a:t>Std</a:t>
                      </a:r>
                      <a:r>
                        <a:rPr lang="en-US" sz="1600" b="0" i="0" baseline="0" dirty="0">
                          <a:latin typeface="Arial" charset="0"/>
                        </a:rPr>
                        <a:t> deviation</a:t>
                      </a:r>
                      <a:endParaRPr lang="en-US" sz="1600" b="0" i="0" dirty="0">
                        <a:latin typeface="Arial" charset="0"/>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10000"/>
                  </a:ext>
                </a:extLst>
              </a:tr>
              <a:tr h="411328">
                <a:tc>
                  <a:txBody>
                    <a:bodyPr/>
                    <a:lstStyle/>
                    <a:p>
                      <a:r>
                        <a:rPr lang="en-US" sz="1800" b="0" i="0" dirty="0">
                          <a:latin typeface="Arial" charset="0"/>
                        </a:rPr>
                        <a:t>1</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US" sz="1800" b="0" i="0" dirty="0">
                          <a:latin typeface="Arial" charset="0"/>
                        </a:rPr>
                        <a:t>N(0.8,0.1)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i="0" dirty="0">
                          <a:latin typeface="Arial" charset="0"/>
                        </a:rPr>
                        <a:t>N(0.8,0.1)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US" sz="1800" b="0" i="0" dirty="0">
                          <a:latin typeface="Arial" charset="0"/>
                        </a:rPr>
                        <a:t>14.374</a:t>
                      </a:r>
                      <a:endParaRPr lang="en-US" sz="1800" b="0" i="0" dirty="0">
                        <a:solidFill>
                          <a:srgbClr val="C00000"/>
                        </a:solidFill>
                        <a:latin typeface="Arial"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US" sz="1800" b="0" i="0" dirty="0">
                          <a:latin typeface="Arial" charset="0"/>
                        </a:rPr>
                        <a:t>1.7e-01</a:t>
                      </a:r>
                      <a:endParaRPr lang="en-US" sz="1800" b="0" i="0" dirty="0">
                        <a:solidFill>
                          <a:srgbClr val="C00000"/>
                        </a:solidFill>
                        <a:latin typeface="Arial"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65762">
                <a:tc>
                  <a:txBody>
                    <a:bodyPr/>
                    <a:lstStyle/>
                    <a:p>
                      <a:r>
                        <a:rPr lang="en-US" sz="1800" b="0" i="0" dirty="0">
                          <a:latin typeface="Arial" charset="0"/>
                        </a:rPr>
                        <a:t>2</a:t>
                      </a: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r>
                        <a:rPr lang="en-US" sz="1800" b="0" i="0" dirty="0">
                          <a:latin typeface="Arial" charset="0"/>
                        </a:rPr>
                        <a:t>N(0.8,0.1)</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r>
                        <a:rPr lang="en-US" sz="1800" b="0" i="0" dirty="0">
                          <a:latin typeface="Arial" charset="0"/>
                        </a:rPr>
                        <a:t>N(0.8,0.05)</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r>
                        <a:rPr lang="en-US" sz="1800" b="0" i="0" dirty="0">
                          <a:latin typeface="Arial" charset="0"/>
                        </a:rPr>
                        <a:t>14.372</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r>
                        <a:rPr lang="en-US" sz="1800" b="0" i="0" dirty="0">
                          <a:latin typeface="Arial" charset="0"/>
                        </a:rPr>
                        <a:t>1.6e-1</a:t>
                      </a: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10003"/>
                  </a:ext>
                </a:extLst>
              </a:tr>
            </a:tbl>
          </a:graphicData>
        </a:graphic>
      </p:graphicFrame>
      <p:sp>
        <p:nvSpPr>
          <p:cNvPr id="2" name="Slide Number Placeholder 1">
            <a:extLst>
              <a:ext uri="{FF2B5EF4-FFF2-40B4-BE49-F238E27FC236}">
                <a16:creationId xmlns:a16="http://schemas.microsoft.com/office/drawing/2014/main" id="{732D8E63-0C46-4D18-B9D5-D990A2C5C3A8}"/>
              </a:ext>
            </a:extLst>
          </p:cNvPr>
          <p:cNvSpPr>
            <a:spLocks noGrp="1"/>
          </p:cNvSpPr>
          <p:nvPr>
            <p:ph type="sldNum" sz="quarter" idx="12"/>
          </p:nvPr>
        </p:nvSpPr>
        <p:spPr/>
        <p:txBody>
          <a:bodyPr/>
          <a:lstStyle/>
          <a:p>
            <a:fld id="{0EE47520-9F46-3846-B147-B51CBCCE15E4}" type="slidenum">
              <a:rPr lang="en-US" smtClean="0"/>
              <a:t>8</a:t>
            </a:fld>
            <a:endParaRPr lang="en-US"/>
          </a:p>
        </p:txBody>
      </p:sp>
    </p:spTree>
    <p:extLst>
      <p:ext uri="{BB962C8B-B14F-4D97-AF65-F5344CB8AC3E}">
        <p14:creationId xmlns:p14="http://schemas.microsoft.com/office/powerpoint/2010/main" val="8422432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12052097" y="5921115"/>
            <a:ext cx="184731" cy="369332"/>
          </a:xfrm>
          <a:prstGeom prst="rect">
            <a:avLst/>
          </a:prstGeom>
          <a:solidFill>
            <a:schemeClr val="bg1"/>
          </a:solidFill>
        </p:spPr>
        <p:txBody>
          <a:bodyPr wrap="none" rtlCol="0">
            <a:spAutoFit/>
          </a:bodyPr>
          <a:lstStyle/>
          <a:p>
            <a:endParaRPr lang="en-US" dirty="0">
              <a:latin typeface="Arial" charset="0"/>
            </a:endParaRPr>
          </a:p>
        </p:txBody>
      </p:sp>
      <p:sp>
        <p:nvSpPr>
          <p:cNvPr id="11" name="Rectangle 10"/>
          <p:cNvSpPr/>
          <p:nvPr/>
        </p:nvSpPr>
        <p:spPr>
          <a:xfrm>
            <a:off x="7395056" y="2035936"/>
            <a:ext cx="4657685" cy="369332"/>
          </a:xfrm>
          <a:prstGeom prst="rect">
            <a:avLst/>
          </a:prstGeom>
        </p:spPr>
        <p:txBody>
          <a:bodyPr wrap="none">
            <a:spAutoFit/>
          </a:bodyPr>
          <a:lstStyle/>
          <a:p>
            <a:r>
              <a:rPr lang="en-US" dirty="0">
                <a:latin typeface="Arial" charset="0"/>
              </a:rPr>
              <a:t>e </a:t>
            </a:r>
            <a:r>
              <a:rPr lang="en-US" baseline="-25000" dirty="0" err="1">
                <a:latin typeface="Arial" charset="0"/>
              </a:rPr>
              <a:t>p,n</a:t>
            </a:r>
            <a:r>
              <a:rPr lang="en-US" dirty="0">
                <a:latin typeface="Arial" charset="0"/>
              </a:rPr>
              <a:t> = particle-particle restitution co-efficient</a:t>
            </a:r>
          </a:p>
        </p:txBody>
      </p:sp>
      <p:sp>
        <p:nvSpPr>
          <p:cNvPr id="12" name="Rectangle 11"/>
          <p:cNvSpPr/>
          <p:nvPr/>
        </p:nvSpPr>
        <p:spPr>
          <a:xfrm>
            <a:off x="7366631" y="2384241"/>
            <a:ext cx="6096000" cy="369332"/>
          </a:xfrm>
          <a:prstGeom prst="rect">
            <a:avLst/>
          </a:prstGeom>
        </p:spPr>
        <p:txBody>
          <a:bodyPr>
            <a:spAutoFit/>
          </a:bodyPr>
          <a:lstStyle/>
          <a:p>
            <a:r>
              <a:rPr lang="en-US" dirty="0">
                <a:latin typeface="Arial" charset="0"/>
              </a:rPr>
              <a:t>e </a:t>
            </a:r>
            <a:r>
              <a:rPr lang="en-US" baseline="-25000" dirty="0" err="1">
                <a:latin typeface="Arial" charset="0"/>
              </a:rPr>
              <a:t>w,n</a:t>
            </a:r>
            <a:r>
              <a:rPr lang="en-US" dirty="0">
                <a:latin typeface="Arial" charset="0"/>
              </a:rPr>
              <a:t> = Particle-wall restitution co-efficient</a:t>
            </a:r>
          </a:p>
        </p:txBody>
      </p:sp>
      <p:sp>
        <p:nvSpPr>
          <p:cNvPr id="14" name="Title 13"/>
          <p:cNvSpPr>
            <a:spLocks noGrp="1"/>
          </p:cNvSpPr>
          <p:nvPr>
            <p:ph type="title"/>
          </p:nvPr>
        </p:nvSpPr>
        <p:spPr>
          <a:xfrm>
            <a:off x="124075" y="1395342"/>
            <a:ext cx="5456025" cy="649406"/>
          </a:xfrm>
        </p:spPr>
        <p:txBody>
          <a:bodyPr>
            <a:normAutofit/>
          </a:bodyPr>
          <a:lstStyle/>
          <a:p>
            <a:r>
              <a:rPr lang="en-US" sz="2400" dirty="0">
                <a:latin typeface="Times" charset="0"/>
              </a:rPr>
              <a:t>MCS with 100,000 samples</a:t>
            </a:r>
            <a:endParaRPr lang="en-US" sz="2400" dirty="0"/>
          </a:p>
        </p:txBody>
      </p:sp>
      <p:sp>
        <p:nvSpPr>
          <p:cNvPr id="16" name="TextBox 15"/>
          <p:cNvSpPr txBox="1"/>
          <p:nvPr/>
        </p:nvSpPr>
        <p:spPr>
          <a:xfrm>
            <a:off x="7366631" y="2878279"/>
            <a:ext cx="4935195" cy="369332"/>
          </a:xfrm>
          <a:prstGeom prst="rect">
            <a:avLst/>
          </a:prstGeom>
          <a:noFill/>
        </p:spPr>
        <p:txBody>
          <a:bodyPr wrap="square" rtlCol="0">
            <a:spAutoFit/>
          </a:bodyPr>
          <a:lstStyle/>
          <a:p>
            <a:r>
              <a:rPr lang="en-US" dirty="0">
                <a:latin typeface="Arial" charset="0"/>
              </a:rPr>
              <a:t>Response function - bed height(h) = </a:t>
            </a:r>
          </a:p>
        </p:txBody>
      </p:sp>
      <mc:AlternateContent xmlns:mc="http://schemas.openxmlformats.org/markup-compatibility/2006" xmlns:a14="http://schemas.microsoft.com/office/drawing/2010/main">
        <mc:Choice Requires="a14">
          <p:sp>
            <p:nvSpPr>
              <p:cNvPr id="17" name="TextBox 16"/>
              <p:cNvSpPr txBox="1"/>
              <p:nvPr/>
            </p:nvSpPr>
            <p:spPr>
              <a:xfrm>
                <a:off x="7493285" y="3267899"/>
                <a:ext cx="4743543" cy="642099"/>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r>
                        <a:rPr lang="mr-IN" i="1">
                          <a:latin typeface="Cambria Math" charset="0"/>
                        </a:rPr>
                        <m:t>=</m:t>
                      </m:r>
                      <m:r>
                        <a:rPr lang="en-US" i="1">
                          <a:latin typeface="Cambria Math" charset="0"/>
                        </a:rPr>
                        <m:t>17.026 −7.767 </m:t>
                      </m:r>
                      <m:sSub>
                        <m:sSubPr>
                          <m:ctrlPr>
                            <a:rPr lang="en-US" i="1">
                              <a:latin typeface="Cambria Math" panose="02040503050406030204" pitchFamily="18" charset="0"/>
                            </a:rPr>
                          </m:ctrlPr>
                        </m:sSubPr>
                        <m:e>
                          <m:r>
                            <a:rPr lang="en-US" i="1">
                              <a:latin typeface="Cambria Math" charset="0"/>
                            </a:rPr>
                            <m:t>𝑒</m:t>
                          </m:r>
                        </m:e>
                        <m:sub>
                          <m:r>
                            <a:rPr lang="en-US" i="1">
                              <a:latin typeface="Cambria Math" charset="0"/>
                            </a:rPr>
                            <m:t>𝑝</m:t>
                          </m:r>
                          <m:r>
                            <a:rPr lang="en-US" i="1">
                              <a:latin typeface="Cambria Math" charset="0"/>
                            </a:rPr>
                            <m:t>,</m:t>
                          </m:r>
                          <m:r>
                            <a:rPr lang="en-US" i="1">
                              <a:latin typeface="Cambria Math" charset="0"/>
                            </a:rPr>
                            <m:t>𝑛</m:t>
                          </m:r>
                        </m:sub>
                      </m:sSub>
                      <m:r>
                        <a:rPr lang="en-US" i="1">
                          <a:latin typeface="Cambria Math" charset="0"/>
                        </a:rPr>
                        <m:t> −0.46428</m:t>
                      </m:r>
                      <m:sSub>
                        <m:sSubPr>
                          <m:ctrlPr>
                            <a:rPr lang="en-US" i="1">
                              <a:latin typeface="Cambria Math" panose="02040503050406030204" pitchFamily="18" charset="0"/>
                            </a:rPr>
                          </m:ctrlPr>
                        </m:sSubPr>
                        <m:e>
                          <m:r>
                            <a:rPr lang="en-US" i="1">
                              <a:latin typeface="Cambria Math" charset="0"/>
                            </a:rPr>
                            <m:t>𝑒</m:t>
                          </m:r>
                        </m:e>
                        <m:sub>
                          <m:r>
                            <a:rPr lang="en-US" i="1">
                              <a:latin typeface="Cambria Math" charset="0"/>
                            </a:rPr>
                            <m:t>𝑤</m:t>
                          </m:r>
                          <m:r>
                            <a:rPr lang="en-US" i="1">
                              <a:latin typeface="Cambria Math" charset="0"/>
                            </a:rPr>
                            <m:t>,</m:t>
                          </m:r>
                          <m:r>
                            <a:rPr lang="en-US" i="1">
                              <a:latin typeface="Cambria Math" charset="0"/>
                            </a:rPr>
                            <m:t>𝑛</m:t>
                          </m:r>
                        </m:sub>
                      </m:sSub>
                      <m:r>
                        <a:rPr lang="en-US" i="1">
                          <a:latin typeface="Cambria Math" charset="0"/>
                        </a:rPr>
                        <m:t>+</m:t>
                      </m:r>
                    </m:oMath>
                  </m:oMathPara>
                </a14:m>
                <a:br>
                  <a:rPr lang="en-US" i="1" dirty="0">
                    <a:latin typeface="Cambria Math" charset="0"/>
                  </a:rPr>
                </a:br>
                <a14:m>
                  <m:oMath xmlns:m="http://schemas.openxmlformats.org/officeDocument/2006/math">
                    <m:r>
                      <a:rPr lang="en-US" i="1">
                        <a:latin typeface="Cambria Math" charset="0"/>
                      </a:rPr>
                      <m:t>5.6644 </m:t>
                    </m:r>
                    <m:sSubSup>
                      <m:sSubSupPr>
                        <m:ctrlPr>
                          <a:rPr lang="en-US" i="1">
                            <a:latin typeface="Cambria Math" panose="02040503050406030204" pitchFamily="18" charset="0"/>
                          </a:rPr>
                        </m:ctrlPr>
                      </m:sSubSupPr>
                      <m:e>
                        <m:r>
                          <a:rPr lang="en-US" i="1">
                            <a:latin typeface="Cambria Math" charset="0"/>
                          </a:rPr>
                          <m:t>𝑒</m:t>
                        </m:r>
                      </m:e>
                      <m:sub>
                        <m:eqArr>
                          <m:eqArrPr>
                            <m:ctrlPr>
                              <a:rPr lang="en-US" i="1">
                                <a:latin typeface="Cambria Math" panose="02040503050406030204" pitchFamily="18" charset="0"/>
                              </a:rPr>
                            </m:ctrlPr>
                          </m:eqArrPr>
                          <m:e>
                            <m:r>
                              <a:rPr lang="en-US" i="1">
                                <a:latin typeface="Cambria Math" charset="0"/>
                              </a:rPr>
                              <m:t>𝑝</m:t>
                            </m:r>
                            <m:r>
                              <a:rPr lang="en-US" i="1">
                                <a:latin typeface="Cambria Math" charset="0"/>
                              </a:rPr>
                              <m:t>,</m:t>
                            </m:r>
                            <m:r>
                              <a:rPr lang="en-US" i="1">
                                <a:latin typeface="Cambria Math" charset="0"/>
                              </a:rPr>
                              <m:t>𝑛</m:t>
                            </m:r>
                            <m:r>
                              <a:rPr lang="en-US" i="1">
                                <a:latin typeface="Cambria Math" charset="0"/>
                              </a:rPr>
                              <m:t> </m:t>
                            </m:r>
                          </m:e>
                          <m:e>
                            <m:r>
                              <a:rPr lang="en-US" i="1">
                                <a:latin typeface="Cambria Math" charset="0"/>
                              </a:rPr>
                              <m:t>  </m:t>
                            </m:r>
                          </m:e>
                        </m:eqArr>
                      </m:sub>
                      <m:sup>
                        <m:r>
                          <a:rPr lang="en-US" i="1">
                            <a:latin typeface="Cambria Math" charset="0"/>
                          </a:rPr>
                          <m:t>2</m:t>
                        </m:r>
                      </m:sup>
                    </m:sSubSup>
                  </m:oMath>
                </a14:m>
                <a:r>
                  <a:rPr lang="en-US" dirty="0">
                    <a:latin typeface="Arial" charset="0"/>
                  </a:rPr>
                  <a:t>+ 0.18379 </a:t>
                </a:r>
                <a14:m>
                  <m:oMath xmlns:m="http://schemas.openxmlformats.org/officeDocument/2006/math">
                    <m:sSub>
                      <m:sSubPr>
                        <m:ctrlPr>
                          <a:rPr lang="en-US" i="1">
                            <a:latin typeface="Cambria Math" panose="02040503050406030204" pitchFamily="18" charset="0"/>
                          </a:rPr>
                        </m:ctrlPr>
                      </m:sSubPr>
                      <m:e>
                        <m:r>
                          <a:rPr lang="en-US" i="1">
                            <a:latin typeface="Cambria Math" charset="0"/>
                          </a:rPr>
                          <m:t>𝑒</m:t>
                        </m:r>
                      </m:e>
                      <m:sub>
                        <m:r>
                          <a:rPr lang="en-US" i="1">
                            <a:latin typeface="Cambria Math" charset="0"/>
                          </a:rPr>
                          <m:t>𝑝</m:t>
                        </m:r>
                        <m:r>
                          <a:rPr lang="en-US" i="1">
                            <a:latin typeface="Cambria Math" charset="0"/>
                          </a:rPr>
                          <m:t>,</m:t>
                        </m:r>
                        <m:r>
                          <a:rPr lang="en-US" i="1">
                            <a:latin typeface="Cambria Math" charset="0"/>
                          </a:rPr>
                          <m:t>𝑛</m:t>
                        </m:r>
                      </m:sub>
                    </m:sSub>
                  </m:oMath>
                </a14:m>
                <a:r>
                  <a:rPr lang="en-US" dirty="0">
                    <a:latin typeface="Arial" charset="0"/>
                  </a:rPr>
                  <a:t> </a:t>
                </a:r>
                <a14:m>
                  <m:oMath xmlns:m="http://schemas.openxmlformats.org/officeDocument/2006/math">
                    <m:sSub>
                      <m:sSubPr>
                        <m:ctrlPr>
                          <a:rPr lang="en-US" i="1">
                            <a:latin typeface="Cambria Math" panose="02040503050406030204" pitchFamily="18" charset="0"/>
                          </a:rPr>
                        </m:ctrlPr>
                      </m:sSubPr>
                      <m:e>
                        <m:r>
                          <a:rPr lang="en-US" i="1">
                            <a:latin typeface="Cambria Math" charset="0"/>
                          </a:rPr>
                          <m:t>𝑒</m:t>
                        </m:r>
                      </m:e>
                      <m:sub>
                        <m:r>
                          <a:rPr lang="en-US" i="1">
                            <a:latin typeface="Cambria Math" charset="0"/>
                          </a:rPr>
                          <m:t>𝑤</m:t>
                        </m:r>
                        <m:r>
                          <a:rPr lang="en-US" i="1">
                            <a:latin typeface="Cambria Math" charset="0"/>
                          </a:rPr>
                          <m:t>,</m:t>
                        </m:r>
                        <m:r>
                          <a:rPr lang="en-US" i="1">
                            <a:latin typeface="Cambria Math" charset="0"/>
                          </a:rPr>
                          <m:t>𝑛</m:t>
                        </m:r>
                      </m:sub>
                    </m:sSub>
                  </m:oMath>
                </a14:m>
                <a:r>
                  <a:rPr lang="en-US" dirty="0">
                    <a:latin typeface="Arial" charset="0"/>
                  </a:rPr>
                  <a:t> + 0.20556 </a:t>
                </a:r>
                <a14:m>
                  <m:oMath xmlns:m="http://schemas.openxmlformats.org/officeDocument/2006/math">
                    <m:sSubSup>
                      <m:sSubSupPr>
                        <m:ctrlPr>
                          <a:rPr lang="en-US" i="1">
                            <a:latin typeface="Cambria Math" panose="02040503050406030204" pitchFamily="18" charset="0"/>
                          </a:rPr>
                        </m:ctrlPr>
                      </m:sSubSupPr>
                      <m:e>
                        <m:r>
                          <a:rPr lang="en-US" i="1">
                            <a:latin typeface="Cambria Math" charset="0"/>
                          </a:rPr>
                          <m:t>𝑒</m:t>
                        </m:r>
                      </m:e>
                      <m:sub>
                        <m:eqArr>
                          <m:eqArrPr>
                            <m:ctrlPr>
                              <a:rPr lang="en-US" i="1">
                                <a:latin typeface="Cambria Math" panose="02040503050406030204" pitchFamily="18" charset="0"/>
                              </a:rPr>
                            </m:ctrlPr>
                          </m:eqArrPr>
                          <m:e>
                            <m:r>
                              <a:rPr lang="en-US" i="1">
                                <a:latin typeface="Cambria Math" charset="0"/>
                              </a:rPr>
                              <m:t>𝑤</m:t>
                            </m:r>
                            <m:r>
                              <a:rPr lang="en-US" i="1">
                                <a:latin typeface="Cambria Math" charset="0"/>
                              </a:rPr>
                              <m:t>,</m:t>
                            </m:r>
                            <m:r>
                              <a:rPr lang="en-US" i="1">
                                <a:latin typeface="Cambria Math" charset="0"/>
                              </a:rPr>
                              <m:t>𝑛</m:t>
                            </m:r>
                            <m:r>
                              <a:rPr lang="en-US" i="1">
                                <a:latin typeface="Cambria Math" charset="0"/>
                              </a:rPr>
                              <m:t> </m:t>
                            </m:r>
                          </m:e>
                          <m:e>
                            <m:r>
                              <a:rPr lang="en-US" i="1">
                                <a:latin typeface="Cambria Math" charset="0"/>
                              </a:rPr>
                              <m:t>  </m:t>
                            </m:r>
                          </m:e>
                        </m:eqArr>
                      </m:sub>
                      <m:sup>
                        <m:r>
                          <a:rPr lang="en-US" i="1">
                            <a:latin typeface="Cambria Math" charset="0"/>
                          </a:rPr>
                          <m:t>2</m:t>
                        </m:r>
                      </m:sup>
                    </m:sSubSup>
                  </m:oMath>
                </a14:m>
                <a:r>
                  <a:rPr lang="en-US" dirty="0">
                    <a:latin typeface="Arial" charset="0"/>
                  </a:rPr>
                  <a:t> </a:t>
                </a:r>
              </a:p>
            </p:txBody>
          </p:sp>
        </mc:Choice>
        <mc:Fallback xmlns="">
          <p:sp>
            <p:nvSpPr>
              <p:cNvPr id="17" name="TextBox 16"/>
              <p:cNvSpPr txBox="1">
                <a:spLocks noRot="1" noChangeAspect="1" noMove="1" noResize="1" noEditPoints="1" noAdjustHandles="1" noChangeArrowheads="1" noChangeShapeType="1" noTextEdit="1"/>
              </p:cNvSpPr>
              <p:nvPr/>
            </p:nvSpPr>
            <p:spPr>
              <a:xfrm>
                <a:off x="7493285" y="3267899"/>
                <a:ext cx="4743543" cy="642099"/>
              </a:xfrm>
              <a:prstGeom prst="rect">
                <a:avLst/>
              </a:prstGeom>
              <a:blipFill rotWithShape="0">
                <a:blip r:embed="rId3"/>
                <a:stretch>
                  <a:fillRect l="-1799" t="-61905" b="-71429"/>
                </a:stretch>
              </a:blipFill>
            </p:spPr>
            <p:txBody>
              <a:bodyPr/>
              <a:lstStyle/>
              <a:p>
                <a:r>
                  <a:rPr lang="en-US">
                    <a:noFill/>
                  </a:rPr>
                  <a:t> </a:t>
                </a:r>
              </a:p>
            </p:txBody>
          </p:sp>
        </mc:Fallback>
      </mc:AlternateContent>
      <p:graphicFrame>
        <p:nvGraphicFramePr>
          <p:cNvPr id="37" name="Content Placeholder 3"/>
          <p:cNvGraphicFramePr>
            <a:graphicFrameLocks/>
          </p:cNvGraphicFramePr>
          <p:nvPr>
            <p:extLst>
              <p:ext uri="{D42A27DB-BD31-4B8C-83A1-F6EECF244321}">
                <p14:modId xmlns:p14="http://schemas.microsoft.com/office/powerpoint/2010/main" val="3129973809"/>
              </p:ext>
            </p:extLst>
          </p:nvPr>
        </p:nvGraphicFramePr>
        <p:xfrm>
          <a:off x="124075" y="2074993"/>
          <a:ext cx="7169028" cy="1456210"/>
        </p:xfrm>
        <a:graphic>
          <a:graphicData uri="http://schemas.openxmlformats.org/drawingml/2006/table">
            <a:tbl>
              <a:tblPr firstRow="1" bandRow="1">
                <a:tableStyleId>{69CF1AB2-1976-4502-BF36-3FF5EA218861}</a:tableStyleId>
              </a:tblPr>
              <a:tblGrid>
                <a:gridCol w="724898">
                  <a:extLst>
                    <a:ext uri="{9D8B030D-6E8A-4147-A177-3AD203B41FA5}">
                      <a16:colId xmlns:a16="http://schemas.microsoft.com/office/drawing/2014/main" val="20000"/>
                    </a:ext>
                  </a:extLst>
                </a:gridCol>
                <a:gridCol w="1338943">
                  <a:extLst>
                    <a:ext uri="{9D8B030D-6E8A-4147-A177-3AD203B41FA5}">
                      <a16:colId xmlns:a16="http://schemas.microsoft.com/office/drawing/2014/main" val="20001"/>
                    </a:ext>
                  </a:extLst>
                </a:gridCol>
                <a:gridCol w="1338943">
                  <a:extLst>
                    <a:ext uri="{9D8B030D-6E8A-4147-A177-3AD203B41FA5}">
                      <a16:colId xmlns:a16="http://schemas.microsoft.com/office/drawing/2014/main" val="20002"/>
                    </a:ext>
                  </a:extLst>
                </a:gridCol>
                <a:gridCol w="1567543">
                  <a:extLst>
                    <a:ext uri="{9D8B030D-6E8A-4147-A177-3AD203B41FA5}">
                      <a16:colId xmlns:a16="http://schemas.microsoft.com/office/drawing/2014/main" val="20003"/>
                    </a:ext>
                  </a:extLst>
                </a:gridCol>
                <a:gridCol w="2198701">
                  <a:extLst>
                    <a:ext uri="{9D8B030D-6E8A-4147-A177-3AD203B41FA5}">
                      <a16:colId xmlns:a16="http://schemas.microsoft.com/office/drawing/2014/main" val="20004"/>
                    </a:ext>
                  </a:extLst>
                </a:gridCol>
              </a:tblGrid>
              <a:tr h="291500">
                <a:tc>
                  <a:txBody>
                    <a:bodyPr/>
                    <a:lstStyle/>
                    <a:p>
                      <a:r>
                        <a:rPr lang="en-US" sz="1600" b="0" i="0" dirty="0">
                          <a:latin typeface="Arial" charset="0"/>
                        </a:rPr>
                        <a:t>Case #</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60000"/>
                        <a:lumOff val="40000"/>
                      </a:schemeClr>
                    </a:solidFill>
                  </a:tcPr>
                </a:tc>
                <a:tc>
                  <a:txBody>
                    <a:bodyPr/>
                    <a:lstStyle/>
                    <a:p>
                      <a:r>
                        <a:rPr lang="en-US" sz="1600" b="0" i="0" dirty="0">
                          <a:latin typeface="Arial" charset="0"/>
                        </a:rPr>
                        <a:t>Input1</a:t>
                      </a:r>
                    </a:p>
                    <a:p>
                      <a:r>
                        <a:rPr lang="en-US" sz="1600" b="0" i="0" dirty="0">
                          <a:latin typeface="Arial" charset="0"/>
                        </a:rPr>
                        <a:t>e </a:t>
                      </a:r>
                      <a:r>
                        <a:rPr lang="en-US" sz="1600" b="0" i="0" baseline="-25000" dirty="0" err="1">
                          <a:latin typeface="Arial" charset="0"/>
                        </a:rPr>
                        <a:t>p,n</a:t>
                      </a:r>
                      <a:r>
                        <a:rPr lang="en-US" sz="1600" b="0" i="0" dirty="0">
                          <a:latin typeface="Arial" charset="0"/>
                        </a:rPr>
                        <a:t> </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60000"/>
                        <a:lumOff val="40000"/>
                      </a:schemeClr>
                    </a:solidFill>
                  </a:tcPr>
                </a:tc>
                <a:tc>
                  <a:txBody>
                    <a:bodyPr/>
                    <a:lstStyle/>
                    <a:p>
                      <a:r>
                        <a:rPr lang="en-US" sz="1600" b="0" i="0" dirty="0">
                          <a:latin typeface="Arial" charset="0"/>
                        </a:rPr>
                        <a:t>Input 2</a:t>
                      </a:r>
                    </a:p>
                    <a:p>
                      <a:r>
                        <a:rPr lang="en-US" sz="1600" b="0" i="0" dirty="0">
                          <a:latin typeface="Arial" charset="0"/>
                        </a:rPr>
                        <a:t>e </a:t>
                      </a:r>
                      <a:r>
                        <a:rPr lang="en-US" sz="1600" b="0" i="0" baseline="-25000" dirty="0" err="1">
                          <a:latin typeface="Arial" charset="0"/>
                        </a:rPr>
                        <a:t>w,n</a:t>
                      </a:r>
                      <a:r>
                        <a:rPr lang="en-US" sz="1600" b="0" i="0" dirty="0">
                          <a:latin typeface="Arial" charset="0"/>
                        </a:rPr>
                        <a:t>  </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60000"/>
                        <a:lumOff val="40000"/>
                      </a:schemeClr>
                    </a:solidFill>
                  </a:tcPr>
                </a:tc>
                <a:tc>
                  <a:txBody>
                    <a:bodyPr/>
                    <a:lstStyle/>
                    <a:p>
                      <a:r>
                        <a:rPr lang="en-US" sz="1600" b="0" i="0" dirty="0">
                          <a:latin typeface="Arial" charset="0"/>
                        </a:rPr>
                        <a:t>Bed height</a:t>
                      </a:r>
                    </a:p>
                    <a:p>
                      <a:r>
                        <a:rPr lang="en-US" sz="1600" b="0" i="0" dirty="0">
                          <a:latin typeface="Arial" charset="0"/>
                        </a:rPr>
                        <a:t>Sample mean</a:t>
                      </a:r>
                      <a:r>
                        <a:rPr lang="en-US" sz="1600" b="0" i="0" baseline="0" dirty="0">
                          <a:latin typeface="Arial" charset="0"/>
                        </a:rPr>
                        <a:t> </a:t>
                      </a:r>
                      <a:endParaRPr lang="en-US" sz="1600" b="0" i="0" dirty="0">
                        <a:latin typeface="Arial"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60000"/>
                        <a:lumOff val="40000"/>
                      </a:schemeClr>
                    </a:solidFill>
                  </a:tcPr>
                </a:tc>
                <a:tc>
                  <a:txBody>
                    <a:bodyPr/>
                    <a:lstStyle/>
                    <a:p>
                      <a:r>
                        <a:rPr lang="en-US" sz="1600" b="0" i="0" dirty="0">
                          <a:latin typeface="Arial" charset="0"/>
                        </a:rPr>
                        <a:t>Bed height</a:t>
                      </a:r>
                    </a:p>
                    <a:p>
                      <a:r>
                        <a:rPr lang="en-US" sz="1600" b="0" i="0" dirty="0">
                          <a:latin typeface="Arial" charset="0"/>
                        </a:rPr>
                        <a:t>Sample</a:t>
                      </a:r>
                      <a:r>
                        <a:rPr lang="en-US" sz="1600" b="0" i="0" baseline="0" dirty="0">
                          <a:latin typeface="Arial" charset="0"/>
                        </a:rPr>
                        <a:t> </a:t>
                      </a:r>
                      <a:r>
                        <a:rPr lang="en-US" sz="1600" b="0" i="0" baseline="0" dirty="0" err="1">
                          <a:latin typeface="Arial" charset="0"/>
                        </a:rPr>
                        <a:t>Std</a:t>
                      </a:r>
                      <a:r>
                        <a:rPr lang="en-US" sz="1600" b="0" i="0" baseline="0" dirty="0">
                          <a:latin typeface="Arial" charset="0"/>
                        </a:rPr>
                        <a:t> deviation</a:t>
                      </a:r>
                      <a:endParaRPr lang="en-US" sz="1600" b="0" i="0" dirty="0">
                        <a:latin typeface="Arial" charset="0"/>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10000"/>
                  </a:ext>
                </a:extLst>
              </a:tr>
              <a:tr h="411328">
                <a:tc>
                  <a:txBody>
                    <a:bodyPr/>
                    <a:lstStyle/>
                    <a:p>
                      <a:r>
                        <a:rPr lang="en-US" sz="1800" b="0" i="0" dirty="0">
                          <a:latin typeface="Arial" charset="0"/>
                        </a:rPr>
                        <a:t>1</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US" sz="1800" b="0" i="0" dirty="0">
                          <a:latin typeface="Arial" charset="0"/>
                        </a:rPr>
                        <a:t>N(0.8,0.1)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i="0" dirty="0">
                          <a:latin typeface="Arial" charset="0"/>
                        </a:rPr>
                        <a:t>N(0.8,0.1)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US" sz="1800" b="0" i="0" dirty="0">
                          <a:latin typeface="Arial" charset="0"/>
                        </a:rPr>
                        <a:t>14.374</a:t>
                      </a:r>
                      <a:endParaRPr lang="en-US" sz="1800" b="0" i="0" dirty="0">
                        <a:solidFill>
                          <a:srgbClr val="C00000"/>
                        </a:solidFill>
                        <a:latin typeface="Arial"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US" sz="1800" b="0" i="0" dirty="0">
                          <a:latin typeface="Arial" charset="0"/>
                        </a:rPr>
                        <a:t>1.7e-01</a:t>
                      </a:r>
                      <a:endParaRPr lang="en-US" sz="1800" b="0" i="0" dirty="0">
                        <a:solidFill>
                          <a:srgbClr val="C00000"/>
                        </a:solidFill>
                        <a:latin typeface="Arial"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65762">
                <a:tc>
                  <a:txBody>
                    <a:bodyPr/>
                    <a:lstStyle/>
                    <a:p>
                      <a:r>
                        <a:rPr lang="en-US" sz="1800" b="0" i="0" dirty="0">
                          <a:latin typeface="Arial" charset="0"/>
                        </a:rPr>
                        <a:t>2</a:t>
                      </a: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r>
                        <a:rPr lang="en-US" sz="1800" b="0" i="0" dirty="0">
                          <a:latin typeface="Arial" charset="0"/>
                        </a:rPr>
                        <a:t>N(0.8,0.1)</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r>
                        <a:rPr lang="en-US" sz="1800" b="0" i="0" dirty="0">
                          <a:latin typeface="Arial" charset="0"/>
                        </a:rPr>
                        <a:t>N(0.8,0.05)</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r>
                        <a:rPr lang="en-US" sz="1800" b="0" i="0" dirty="0">
                          <a:latin typeface="Arial" charset="0"/>
                        </a:rPr>
                        <a:t>14.372</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r>
                        <a:rPr lang="en-US" sz="1800" b="0" i="0" dirty="0">
                          <a:latin typeface="Arial" charset="0"/>
                        </a:rPr>
                        <a:t>1.6e-1</a:t>
                      </a: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10003"/>
                  </a:ext>
                </a:extLst>
              </a:tr>
            </a:tbl>
          </a:graphicData>
        </a:graphic>
      </p:graphicFrame>
      <p:sp>
        <p:nvSpPr>
          <p:cNvPr id="18" name="Title 13"/>
          <p:cNvSpPr txBox="1">
            <a:spLocks/>
          </p:cNvSpPr>
          <p:nvPr/>
        </p:nvSpPr>
        <p:spPr>
          <a:xfrm>
            <a:off x="0" y="3971532"/>
            <a:ext cx="11949349" cy="5650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latin typeface="Times" charset="0"/>
              </a:rPr>
              <a:t>PCE (order =5) with different standard deviation speci</a:t>
            </a:r>
            <a:r>
              <a:rPr lang="en-US" sz="2400" dirty="0">
                <a:latin typeface="Helvetica" charset="0"/>
              </a:rPr>
              <a:t>fi</a:t>
            </a:r>
            <a:r>
              <a:rPr lang="en-US" sz="2400" dirty="0">
                <a:latin typeface="Times" charset="0"/>
              </a:rPr>
              <a:t>cations for input parameter distributions.  </a:t>
            </a:r>
            <a:endParaRPr lang="en-US" sz="2400" dirty="0"/>
          </a:p>
        </p:txBody>
      </p:sp>
      <p:sp>
        <p:nvSpPr>
          <p:cNvPr id="22" name="Title 1"/>
          <p:cNvSpPr txBox="1">
            <a:spLocks/>
          </p:cNvSpPr>
          <p:nvPr/>
        </p:nvSpPr>
        <p:spPr>
          <a:xfrm>
            <a:off x="63798" y="668026"/>
            <a:ext cx="10515600" cy="1276085"/>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070C0"/>
                </a:solidFill>
              </a:rPr>
              <a:t> UQ results with Dakota</a:t>
            </a:r>
          </a:p>
        </p:txBody>
      </p:sp>
      <p:graphicFrame>
        <p:nvGraphicFramePr>
          <p:cNvPr id="15" name="Content Placeholder 3">
            <a:extLst>
              <a:ext uri="{FF2B5EF4-FFF2-40B4-BE49-F238E27FC236}">
                <a16:creationId xmlns:a16="http://schemas.microsoft.com/office/drawing/2014/main" id="{73E24D23-FB73-47D9-9225-224F219EAB08}"/>
              </a:ext>
            </a:extLst>
          </p:cNvPr>
          <p:cNvGraphicFramePr>
            <a:graphicFrameLocks/>
          </p:cNvGraphicFramePr>
          <p:nvPr>
            <p:extLst>
              <p:ext uri="{D42A27DB-BD31-4B8C-83A1-F6EECF244321}">
                <p14:modId xmlns:p14="http://schemas.microsoft.com/office/powerpoint/2010/main" val="1538041524"/>
              </p:ext>
            </p:extLst>
          </p:nvPr>
        </p:nvGraphicFramePr>
        <p:xfrm>
          <a:off x="124075" y="4654309"/>
          <a:ext cx="7169028" cy="1456210"/>
        </p:xfrm>
        <a:graphic>
          <a:graphicData uri="http://schemas.openxmlformats.org/drawingml/2006/table">
            <a:tbl>
              <a:tblPr firstRow="1" bandRow="1">
                <a:tableStyleId>{69CF1AB2-1976-4502-BF36-3FF5EA218861}</a:tableStyleId>
              </a:tblPr>
              <a:tblGrid>
                <a:gridCol w="724898">
                  <a:extLst>
                    <a:ext uri="{9D8B030D-6E8A-4147-A177-3AD203B41FA5}">
                      <a16:colId xmlns:a16="http://schemas.microsoft.com/office/drawing/2014/main" val="20000"/>
                    </a:ext>
                  </a:extLst>
                </a:gridCol>
                <a:gridCol w="1338943">
                  <a:extLst>
                    <a:ext uri="{9D8B030D-6E8A-4147-A177-3AD203B41FA5}">
                      <a16:colId xmlns:a16="http://schemas.microsoft.com/office/drawing/2014/main" val="20001"/>
                    </a:ext>
                  </a:extLst>
                </a:gridCol>
                <a:gridCol w="1338943">
                  <a:extLst>
                    <a:ext uri="{9D8B030D-6E8A-4147-A177-3AD203B41FA5}">
                      <a16:colId xmlns:a16="http://schemas.microsoft.com/office/drawing/2014/main" val="20002"/>
                    </a:ext>
                  </a:extLst>
                </a:gridCol>
                <a:gridCol w="1567543">
                  <a:extLst>
                    <a:ext uri="{9D8B030D-6E8A-4147-A177-3AD203B41FA5}">
                      <a16:colId xmlns:a16="http://schemas.microsoft.com/office/drawing/2014/main" val="20003"/>
                    </a:ext>
                  </a:extLst>
                </a:gridCol>
                <a:gridCol w="2198701">
                  <a:extLst>
                    <a:ext uri="{9D8B030D-6E8A-4147-A177-3AD203B41FA5}">
                      <a16:colId xmlns:a16="http://schemas.microsoft.com/office/drawing/2014/main" val="20004"/>
                    </a:ext>
                  </a:extLst>
                </a:gridCol>
              </a:tblGrid>
              <a:tr h="291500">
                <a:tc>
                  <a:txBody>
                    <a:bodyPr/>
                    <a:lstStyle/>
                    <a:p>
                      <a:r>
                        <a:rPr lang="en-US" sz="1600" b="0" i="0" dirty="0">
                          <a:latin typeface="Arial" charset="0"/>
                        </a:rPr>
                        <a:t>Case #</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60000"/>
                        <a:lumOff val="40000"/>
                      </a:schemeClr>
                    </a:solidFill>
                  </a:tcPr>
                </a:tc>
                <a:tc>
                  <a:txBody>
                    <a:bodyPr/>
                    <a:lstStyle/>
                    <a:p>
                      <a:r>
                        <a:rPr lang="en-US" sz="1600" b="0" i="0" dirty="0">
                          <a:latin typeface="Arial" charset="0"/>
                        </a:rPr>
                        <a:t>Input1</a:t>
                      </a:r>
                    </a:p>
                    <a:p>
                      <a:r>
                        <a:rPr lang="en-US" sz="1600" b="0" i="0" dirty="0">
                          <a:latin typeface="Arial" charset="0"/>
                        </a:rPr>
                        <a:t>e </a:t>
                      </a:r>
                      <a:r>
                        <a:rPr lang="en-US" sz="1600" b="0" i="0" baseline="-25000" dirty="0" err="1">
                          <a:latin typeface="Arial" charset="0"/>
                        </a:rPr>
                        <a:t>p,n</a:t>
                      </a:r>
                      <a:r>
                        <a:rPr lang="en-US" sz="1600" b="0" i="0" dirty="0">
                          <a:latin typeface="Arial" charset="0"/>
                        </a:rPr>
                        <a:t> </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60000"/>
                        <a:lumOff val="40000"/>
                      </a:schemeClr>
                    </a:solidFill>
                  </a:tcPr>
                </a:tc>
                <a:tc>
                  <a:txBody>
                    <a:bodyPr/>
                    <a:lstStyle/>
                    <a:p>
                      <a:r>
                        <a:rPr lang="en-US" sz="1600" b="0" i="0" dirty="0">
                          <a:latin typeface="Arial" charset="0"/>
                        </a:rPr>
                        <a:t>Input 2</a:t>
                      </a:r>
                    </a:p>
                    <a:p>
                      <a:r>
                        <a:rPr lang="en-US" sz="1600" b="0" i="0" dirty="0">
                          <a:latin typeface="Arial" charset="0"/>
                        </a:rPr>
                        <a:t>e </a:t>
                      </a:r>
                      <a:r>
                        <a:rPr lang="en-US" sz="1600" b="0" i="0" baseline="-25000" dirty="0" err="1">
                          <a:latin typeface="Arial" charset="0"/>
                        </a:rPr>
                        <a:t>w,n</a:t>
                      </a:r>
                      <a:r>
                        <a:rPr lang="en-US" sz="1600" b="0" i="0" dirty="0">
                          <a:latin typeface="Arial" charset="0"/>
                        </a:rPr>
                        <a:t>  </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60000"/>
                        <a:lumOff val="40000"/>
                      </a:schemeClr>
                    </a:solidFill>
                  </a:tcPr>
                </a:tc>
                <a:tc>
                  <a:txBody>
                    <a:bodyPr/>
                    <a:lstStyle/>
                    <a:p>
                      <a:r>
                        <a:rPr lang="en-US" sz="1600" b="0" i="0" dirty="0">
                          <a:latin typeface="Arial" charset="0"/>
                        </a:rPr>
                        <a:t>Bed height</a:t>
                      </a:r>
                    </a:p>
                    <a:p>
                      <a:r>
                        <a:rPr lang="en-US" sz="1600" b="0" i="0" dirty="0">
                          <a:latin typeface="Arial" charset="0"/>
                        </a:rPr>
                        <a:t>Sample mean</a:t>
                      </a:r>
                      <a:r>
                        <a:rPr lang="en-US" sz="1600" b="0" i="0" baseline="0" dirty="0">
                          <a:latin typeface="Arial" charset="0"/>
                        </a:rPr>
                        <a:t> </a:t>
                      </a:r>
                      <a:endParaRPr lang="en-US" sz="1600" b="0" i="0" dirty="0">
                        <a:latin typeface="Arial"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60000"/>
                        <a:lumOff val="40000"/>
                      </a:schemeClr>
                    </a:solidFill>
                  </a:tcPr>
                </a:tc>
                <a:tc>
                  <a:txBody>
                    <a:bodyPr/>
                    <a:lstStyle/>
                    <a:p>
                      <a:r>
                        <a:rPr lang="en-US" sz="1600" b="0" i="0" dirty="0">
                          <a:latin typeface="Arial" charset="0"/>
                        </a:rPr>
                        <a:t>Bed height</a:t>
                      </a:r>
                    </a:p>
                    <a:p>
                      <a:r>
                        <a:rPr lang="en-US" sz="1600" b="0" i="0" dirty="0">
                          <a:latin typeface="Arial" charset="0"/>
                        </a:rPr>
                        <a:t>Sample</a:t>
                      </a:r>
                      <a:r>
                        <a:rPr lang="en-US" sz="1600" b="0" i="0" baseline="0" dirty="0">
                          <a:latin typeface="Arial" charset="0"/>
                        </a:rPr>
                        <a:t> </a:t>
                      </a:r>
                      <a:r>
                        <a:rPr lang="en-US" sz="1600" b="0" i="0" baseline="0" dirty="0" err="1">
                          <a:latin typeface="Arial" charset="0"/>
                        </a:rPr>
                        <a:t>Std</a:t>
                      </a:r>
                      <a:r>
                        <a:rPr lang="en-US" sz="1600" b="0" i="0" baseline="0" dirty="0">
                          <a:latin typeface="Arial" charset="0"/>
                        </a:rPr>
                        <a:t> deviation</a:t>
                      </a:r>
                      <a:endParaRPr lang="en-US" sz="1600" b="0" i="0" dirty="0">
                        <a:latin typeface="Arial" charset="0"/>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10000"/>
                  </a:ext>
                </a:extLst>
              </a:tr>
              <a:tr h="411328">
                <a:tc>
                  <a:txBody>
                    <a:bodyPr/>
                    <a:lstStyle/>
                    <a:p>
                      <a:r>
                        <a:rPr lang="en-US" sz="1800" b="0" i="0" dirty="0">
                          <a:latin typeface="Arial" charset="0"/>
                        </a:rPr>
                        <a:t>1</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US" sz="1800" b="0" i="0" dirty="0">
                          <a:latin typeface="Arial" charset="0"/>
                        </a:rPr>
                        <a:t>N(0.8,0.1)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i="0" dirty="0">
                          <a:latin typeface="Arial" charset="0"/>
                        </a:rPr>
                        <a:t>N(0.8,0.1)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US" sz="1800" b="0" i="0" dirty="0">
                          <a:latin typeface="Arial" charset="0"/>
                        </a:rPr>
                        <a:t>14.374</a:t>
                      </a:r>
                      <a:endParaRPr lang="en-US" sz="1800" b="0" i="0" dirty="0">
                        <a:solidFill>
                          <a:srgbClr val="C00000"/>
                        </a:solidFill>
                        <a:latin typeface="Arial"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r>
                        <a:rPr lang="en-US" sz="1800" b="0" i="0" dirty="0">
                          <a:latin typeface="Arial" charset="0"/>
                        </a:rPr>
                        <a:t>1.7e-01</a:t>
                      </a:r>
                      <a:endParaRPr lang="en-US" sz="1800" b="0" i="0" dirty="0">
                        <a:solidFill>
                          <a:srgbClr val="C00000"/>
                        </a:solidFill>
                        <a:latin typeface="Arial"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65762">
                <a:tc>
                  <a:txBody>
                    <a:bodyPr/>
                    <a:lstStyle/>
                    <a:p>
                      <a:r>
                        <a:rPr lang="en-US" sz="1800" b="0" i="0" dirty="0">
                          <a:latin typeface="Arial" charset="0"/>
                        </a:rPr>
                        <a:t>2</a:t>
                      </a: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r>
                        <a:rPr lang="en-US" sz="1800" b="0" i="0" dirty="0">
                          <a:latin typeface="Arial" charset="0"/>
                        </a:rPr>
                        <a:t>N(0.8,0.1)</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r>
                        <a:rPr lang="en-US" sz="1800" b="0" i="0" dirty="0">
                          <a:latin typeface="Arial" charset="0"/>
                        </a:rPr>
                        <a:t>N(0.8,0.05)</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r>
                        <a:rPr lang="en-US" sz="1800" b="0" i="0" dirty="0">
                          <a:latin typeface="Arial" charset="0"/>
                        </a:rPr>
                        <a:t>14.372</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r>
                        <a:rPr lang="en-US" sz="1800" b="0" i="0" dirty="0">
                          <a:latin typeface="Arial" charset="0"/>
                        </a:rPr>
                        <a:t>1.6e-1</a:t>
                      </a: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10003"/>
                  </a:ext>
                </a:extLst>
              </a:tr>
            </a:tbl>
          </a:graphicData>
        </a:graphic>
      </p:graphicFrame>
      <p:sp>
        <p:nvSpPr>
          <p:cNvPr id="2" name="Slide Number Placeholder 1">
            <a:extLst>
              <a:ext uri="{FF2B5EF4-FFF2-40B4-BE49-F238E27FC236}">
                <a16:creationId xmlns:a16="http://schemas.microsoft.com/office/drawing/2014/main" id="{E20F05F4-EBA4-43B7-9152-09C261687A7F}"/>
              </a:ext>
            </a:extLst>
          </p:cNvPr>
          <p:cNvSpPr>
            <a:spLocks noGrp="1"/>
          </p:cNvSpPr>
          <p:nvPr>
            <p:ph type="sldNum" sz="quarter" idx="12"/>
          </p:nvPr>
        </p:nvSpPr>
        <p:spPr/>
        <p:txBody>
          <a:bodyPr/>
          <a:lstStyle/>
          <a:p>
            <a:fld id="{0EE47520-9F46-3846-B147-B51CBCCE15E4}" type="slidenum">
              <a:rPr lang="en-US" smtClean="0"/>
              <a:t>9</a:t>
            </a:fld>
            <a:endParaRPr lang="en-US"/>
          </a:p>
        </p:txBody>
      </p:sp>
    </p:spTree>
    <p:extLst>
      <p:ext uri="{BB962C8B-B14F-4D97-AF65-F5344CB8AC3E}">
        <p14:creationId xmlns:p14="http://schemas.microsoft.com/office/powerpoint/2010/main" val="15173332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36220</TotalTime>
  <Words>2294</Words>
  <Application>Microsoft Office PowerPoint</Application>
  <PresentationFormat>Widescreen</PresentationFormat>
  <Paragraphs>586</Paragraphs>
  <Slides>22</Slides>
  <Notes>13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22</vt:i4>
      </vt:variant>
    </vt:vector>
  </HeadingPairs>
  <TitlesOfParts>
    <vt:vector size="34" baseType="lpstr">
      <vt:lpstr>Arial</vt:lpstr>
      <vt:lpstr>Calibri</vt:lpstr>
      <vt:lpstr>Calibri Light</vt:lpstr>
      <vt:lpstr>Cambria Math</vt:lpstr>
      <vt:lpstr>Helvetica</vt:lpstr>
      <vt:lpstr>Mangal</vt:lpstr>
      <vt:lpstr>Menlo</vt:lpstr>
      <vt:lpstr>NimbusRomNo9L-Regu</vt:lpstr>
      <vt:lpstr>Times</vt:lpstr>
      <vt:lpstr>Times New Roman</vt:lpstr>
      <vt:lpstr>Wingdings</vt:lpstr>
      <vt:lpstr>Office Theme</vt:lpstr>
      <vt:lpstr>Dakota Integrated with MFiX for UQ Analysis: Sensitivity of particle size on pressure drop in a fluidized bed DEM simulations</vt:lpstr>
      <vt:lpstr>Outline</vt:lpstr>
      <vt:lpstr> Uncertainty Quantification  </vt:lpstr>
      <vt:lpstr>PowerPoint Presentation</vt:lpstr>
      <vt:lpstr>PowerPoint Presentation</vt:lpstr>
      <vt:lpstr>UQ methods </vt:lpstr>
      <vt:lpstr>A Practical Process for UQ </vt:lpstr>
      <vt:lpstr>MCS with 100,000 samples</vt:lpstr>
      <vt:lpstr>MCS with 100,000 samples</vt:lpstr>
      <vt:lpstr>MCS– sample size study </vt:lpstr>
      <vt:lpstr>Implementation of MFiX in Dakota </vt:lpstr>
      <vt:lpstr>Flow in the fluidized bed </vt:lpstr>
      <vt:lpstr>Dakota-MFiX results: Flow in a fluidized bed </vt:lpstr>
      <vt:lpstr>Dakota-MFiX results: Flow in a fluidized bed </vt:lpstr>
      <vt:lpstr>Dakota-MFiX results: Flow in a fluidized bed </vt:lpstr>
      <vt:lpstr>Response function – bed height </vt:lpstr>
      <vt:lpstr>Response function – Max pressure drop across the bed </vt:lpstr>
      <vt:lpstr>Dakota-ML results: Flow in a fluidized bed </vt:lpstr>
      <vt:lpstr>Acknowledgement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venkata kotteda</dc:creator>
  <cp:lastModifiedBy>venkata kotteda</cp:lastModifiedBy>
  <cp:revision>412</cp:revision>
  <dcterms:created xsi:type="dcterms:W3CDTF">2018-05-22T16:32:44Z</dcterms:created>
  <dcterms:modified xsi:type="dcterms:W3CDTF">2018-08-08T19:31:12Z</dcterms:modified>
</cp:coreProperties>
</file>